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805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0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740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801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146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668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715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546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98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17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26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E24D-E7A1-455C-B8F1-293AD5CF9DA7}" type="datetimeFigureOut">
              <a:rPr lang="nb-NO" smtClean="0"/>
              <a:t>12.11.2015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65414-AD9F-40CA-9F0A-DC8824C999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764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06378" y="1326292"/>
            <a:ext cx="9144000" cy="1129228"/>
          </a:xfrm>
        </p:spPr>
        <p:txBody>
          <a:bodyPr/>
          <a:lstStyle/>
          <a:p>
            <a:r>
              <a:rPr lang="nb-NO" dirty="0" smtClean="0"/>
              <a:t>Budsjett- og økonomiplan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06378" y="2816170"/>
            <a:ext cx="9144000" cy="739303"/>
          </a:xfrm>
        </p:spPr>
        <p:txBody>
          <a:bodyPr>
            <a:normAutofit/>
          </a:bodyPr>
          <a:lstStyle/>
          <a:p>
            <a:r>
              <a:rPr lang="nb-NO" sz="4000" dirty="0" smtClean="0"/>
              <a:t>2016-2019</a:t>
            </a:r>
            <a:endParaRPr lang="nb-NO" sz="4000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768" y="4210586"/>
            <a:ext cx="666292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99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grunnleggende forutsetninger: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D</a:t>
            </a:r>
            <a:r>
              <a:rPr lang="nb-NO" dirty="0" smtClean="0"/>
              <a:t>et legges til grunn at inntektssystemet har samme innretning i hele perioden (usikkerhet </a:t>
            </a:r>
            <a:r>
              <a:rPr lang="nb-NO" dirty="0" err="1" smtClean="0"/>
              <a:t>pga</a:t>
            </a:r>
            <a:r>
              <a:rPr lang="nb-NO" dirty="0" smtClean="0"/>
              <a:t> nytt inntektssystem skal vedtas sommer 2017 – gjeldende fra??). Hva skjer med småkommunetilskuddet? (11,8 </a:t>
            </a:r>
            <a:r>
              <a:rPr lang="nb-NO" dirty="0" err="1" smtClean="0"/>
              <a:t>mill</a:t>
            </a:r>
            <a:r>
              <a:rPr lang="nb-NO" dirty="0" smtClean="0"/>
              <a:t>) Hva skjer med «Nord-Norge-tilskuddet»? (Kr 3800 pr innbygger-&gt;11,04 </a:t>
            </a:r>
            <a:r>
              <a:rPr lang="nb-NO" dirty="0" err="1" smtClean="0"/>
              <a:t>mill</a:t>
            </a:r>
            <a:r>
              <a:rPr lang="nb-NO" dirty="0" smtClean="0"/>
              <a:t>)</a:t>
            </a:r>
          </a:p>
          <a:p>
            <a:r>
              <a:rPr lang="nb-NO" dirty="0" smtClean="0"/>
              <a:t>Et eventuelt bortfall av sykestuekompensasjon fra 2017 er ikke lagt inn i budsjettet (3 </a:t>
            </a:r>
            <a:r>
              <a:rPr lang="nb-NO" dirty="0" err="1" smtClean="0"/>
              <a:t>mill</a:t>
            </a:r>
            <a:r>
              <a:rPr lang="nb-NO" dirty="0" smtClean="0"/>
              <a:t>)</a:t>
            </a:r>
          </a:p>
          <a:p>
            <a:r>
              <a:rPr lang="nb-NO" dirty="0" smtClean="0"/>
              <a:t>Innbyggertallet anslås til å være stabilt i perioden (svak økning)</a:t>
            </a:r>
          </a:p>
          <a:p>
            <a:r>
              <a:rPr lang="nb-NO" dirty="0" smtClean="0"/>
              <a:t>Det forventes ei fortsatt lav rente (2 %)</a:t>
            </a:r>
          </a:p>
          <a:p>
            <a:r>
              <a:rPr lang="nb-NO" dirty="0" smtClean="0"/>
              <a:t>Det forutsettes at det ikke gjøres radikale endringer </a:t>
            </a:r>
            <a:r>
              <a:rPr lang="nb-NO" dirty="0" err="1" smtClean="0"/>
              <a:t>ift</a:t>
            </a:r>
            <a:r>
              <a:rPr lang="nb-NO" dirty="0" smtClean="0"/>
              <a:t> eiendomsskatt på verk og bruk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908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Demografiske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Flere eldre-&gt; større behov for helsehjelp, både i hjemmene og på institusjon (</a:t>
            </a:r>
            <a:r>
              <a:rPr lang="nb-NO" dirty="0" err="1" smtClean="0"/>
              <a:t>jfr</a:t>
            </a:r>
            <a:r>
              <a:rPr lang="nb-NO" dirty="0" smtClean="0"/>
              <a:t> statistikk fra SSB og tall fra hjemmetjenesten)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Barnetallet (0-5 år) er svært usikkert, men </a:t>
            </a:r>
            <a:r>
              <a:rPr lang="nb-NO" dirty="0" err="1" smtClean="0"/>
              <a:t>iflg</a:t>
            </a:r>
            <a:r>
              <a:rPr lang="nb-NO" dirty="0" smtClean="0"/>
              <a:t> nyeste tall + SSB, ligger det an til ei svak økning (flyktninger, fødsler, </a:t>
            </a:r>
            <a:r>
              <a:rPr lang="nb-NO" dirty="0" err="1" smtClean="0"/>
              <a:t>jfr</a:t>
            </a:r>
            <a:r>
              <a:rPr lang="nb-NO" dirty="0" smtClean="0"/>
              <a:t> utvikling 20-44 år)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pic>
        <p:nvPicPr>
          <p:cNvPr id="4" name="Bil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084" y="1811973"/>
            <a:ext cx="5304155" cy="4364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065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Inntektsgrunnlaget: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198" y="1571224"/>
            <a:ext cx="10018691" cy="482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 smtClean="0"/>
              <a:t>Rammeoverføring fra staten+ skatt:  					187 587’</a:t>
            </a:r>
          </a:p>
          <a:p>
            <a:pPr marL="0" indent="0">
              <a:buNone/>
            </a:pPr>
            <a:r>
              <a:rPr lang="nb-NO" sz="2000" dirty="0"/>
              <a:t>F</a:t>
            </a:r>
            <a:r>
              <a:rPr lang="nb-NO" sz="2000" dirty="0" smtClean="0"/>
              <a:t>ast innbyggertilskudd: 65 829’</a:t>
            </a:r>
          </a:p>
          <a:p>
            <a:pPr marL="0" indent="0">
              <a:buNone/>
            </a:pPr>
            <a:r>
              <a:rPr lang="nb-NO" sz="2000" dirty="0" err="1" smtClean="0"/>
              <a:t>Utgiftsutjamning</a:t>
            </a:r>
            <a:r>
              <a:rPr lang="nb-NO" sz="2000" dirty="0" smtClean="0"/>
              <a:t>: 16 025’</a:t>
            </a:r>
          </a:p>
          <a:p>
            <a:pPr marL="0" indent="0">
              <a:buNone/>
            </a:pPr>
            <a:r>
              <a:rPr lang="nb-NO" sz="2000" dirty="0" smtClean="0"/>
              <a:t>Særskilte midler til helsestasjon og kompetanse deltidsbrannpersonell: 491’</a:t>
            </a:r>
          </a:p>
          <a:p>
            <a:pPr marL="0" indent="0">
              <a:buNone/>
            </a:pPr>
            <a:r>
              <a:rPr lang="nb-NO" sz="2000" dirty="0" smtClean="0"/>
              <a:t>Småkommunetilskudd: 11 800’</a:t>
            </a:r>
          </a:p>
          <a:p>
            <a:pPr marL="0" indent="0">
              <a:buNone/>
            </a:pPr>
            <a:r>
              <a:rPr lang="nb-NO" sz="2000" dirty="0" smtClean="0"/>
              <a:t>Nord-Norge-tilskudd: 11 040’</a:t>
            </a:r>
          </a:p>
          <a:p>
            <a:pPr marL="0" indent="0">
              <a:buNone/>
            </a:pPr>
            <a:r>
              <a:rPr lang="nb-NO" sz="2000" dirty="0" smtClean="0"/>
              <a:t>Skatt på formue og inntekt: 51 700’</a:t>
            </a:r>
          </a:p>
          <a:p>
            <a:pPr marL="0" indent="0">
              <a:buNone/>
            </a:pPr>
            <a:r>
              <a:rPr lang="nb-NO" sz="2000" dirty="0" smtClean="0"/>
              <a:t>Skjønnsmidler fra FM: 2 500’</a:t>
            </a:r>
          </a:p>
          <a:p>
            <a:pPr marL="0" indent="0">
              <a:buNone/>
            </a:pPr>
            <a:r>
              <a:rPr lang="nb-NO" sz="2000" dirty="0" smtClean="0"/>
              <a:t>INGAR (siste år): 983’</a:t>
            </a:r>
          </a:p>
          <a:p>
            <a:pPr marL="0" indent="0">
              <a:buNone/>
            </a:pPr>
            <a:r>
              <a:rPr lang="nb-NO" sz="2000" b="1" dirty="0" smtClean="0"/>
              <a:t>Egeninntekt (egenbetaling, fond, avgifter..)					   90 611’</a:t>
            </a:r>
          </a:p>
          <a:p>
            <a:pPr marL="0" indent="0">
              <a:buNone/>
            </a:pPr>
            <a:r>
              <a:rPr lang="nb-NO" sz="2000" b="1" dirty="0" smtClean="0"/>
              <a:t>Total ramme for 2016:							278 198’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9717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 store bildet – investeringer/tiltak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Investeringer:</a:t>
            </a:r>
          </a:p>
          <a:p>
            <a:pPr marL="0" indent="0"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Helse</a:t>
            </a:r>
            <a:r>
              <a:rPr lang="nb-NO" sz="2400" dirty="0" smtClean="0"/>
              <a:t>: utbygging av en ny fløy m/demensavdeling + omsorgsboliger</a:t>
            </a:r>
          </a:p>
          <a:p>
            <a:pPr marL="0" indent="0">
              <a:buNone/>
            </a:pPr>
            <a:r>
              <a:rPr lang="nb-NO" sz="2400" dirty="0" smtClean="0"/>
              <a:t>Kostnad: 35 </a:t>
            </a:r>
            <a:r>
              <a:rPr lang="nb-NO" sz="2400" dirty="0" err="1" smtClean="0"/>
              <a:t>mill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Barn</a:t>
            </a:r>
            <a:r>
              <a:rPr lang="nb-NO" sz="2400" dirty="0" smtClean="0"/>
              <a:t>: bygging av en 4-avd barnehage (på Prestegårdsjorda?)</a:t>
            </a:r>
          </a:p>
          <a:p>
            <a:pPr marL="0" indent="0">
              <a:buNone/>
            </a:pPr>
            <a:r>
              <a:rPr lang="nb-NO" sz="2400" dirty="0" smtClean="0"/>
              <a:t>Kostnad: 30 </a:t>
            </a:r>
            <a:r>
              <a:rPr lang="nb-NO" sz="2400" dirty="0" err="1" smtClean="0"/>
              <a:t>mill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Næring</a:t>
            </a:r>
            <a:r>
              <a:rPr lang="nb-NO" sz="2400" dirty="0" smtClean="0"/>
              <a:t>: utfylling av næringsområde på </a:t>
            </a:r>
            <a:r>
              <a:rPr lang="nb-NO" sz="2400" dirty="0" err="1" smtClean="0"/>
              <a:t>Kollagerneset</a:t>
            </a:r>
            <a:r>
              <a:rPr lang="nb-NO" sz="2400" dirty="0" smtClean="0"/>
              <a:t> (24 mål) </a:t>
            </a:r>
          </a:p>
          <a:p>
            <a:pPr marL="0" indent="0">
              <a:buNone/>
            </a:pPr>
            <a:r>
              <a:rPr lang="nb-NO" sz="2400" dirty="0" smtClean="0"/>
              <a:t>Kostnad: 11 </a:t>
            </a:r>
            <a:r>
              <a:rPr lang="nb-NO" sz="2400" dirty="0" err="1" smtClean="0"/>
              <a:t>mill</a:t>
            </a:r>
            <a:endParaRPr lang="nb-NO" sz="24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859887" y="1825625"/>
            <a:ext cx="5653826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Mindre investeringer og </a:t>
            </a:r>
            <a:r>
              <a:rPr lang="nb-NO" dirty="0" err="1" smtClean="0"/>
              <a:t>driftsutg</a:t>
            </a:r>
            <a:r>
              <a:rPr lang="nb-NO" dirty="0" smtClean="0"/>
              <a:t> </a:t>
            </a:r>
            <a:r>
              <a:rPr lang="nb-NO" dirty="0" err="1" smtClean="0"/>
              <a:t>ift</a:t>
            </a:r>
            <a:r>
              <a:rPr lang="nb-NO" dirty="0" smtClean="0"/>
              <a:t> investeringene:</a:t>
            </a:r>
          </a:p>
          <a:p>
            <a:pPr marL="0" indent="0">
              <a:buNone/>
            </a:pPr>
            <a:r>
              <a:rPr lang="nb-NO" dirty="0" smtClean="0"/>
              <a:t>Ombygging hybelhus 0,8 </a:t>
            </a:r>
            <a:r>
              <a:rPr lang="nb-NO" dirty="0" err="1" smtClean="0"/>
              <a:t>mill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Ombygging avlastninga 2 </a:t>
            </a:r>
            <a:r>
              <a:rPr lang="nb-NO" dirty="0" err="1" smtClean="0"/>
              <a:t>mill</a:t>
            </a: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Riving</a:t>
            </a:r>
            <a:r>
              <a:rPr lang="nb-NO" dirty="0" smtClean="0"/>
              <a:t> av kai 2,5 </a:t>
            </a:r>
            <a:r>
              <a:rPr lang="nb-NO" dirty="0" err="1" smtClean="0"/>
              <a:t>mill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Nytt tak på Skjervøy barneskole 1 </a:t>
            </a:r>
            <a:r>
              <a:rPr lang="nb-NO" dirty="0" err="1" smtClean="0"/>
              <a:t>mill</a:t>
            </a:r>
            <a:endParaRPr lang="nb-NO" dirty="0" smtClean="0"/>
          </a:p>
          <a:p>
            <a:pPr marL="0" indent="0">
              <a:buNone/>
            </a:pPr>
            <a:r>
              <a:rPr lang="nb-NO" b="1" dirty="0" smtClean="0"/>
              <a:t>Drift av barnehage 5 </a:t>
            </a:r>
            <a:r>
              <a:rPr lang="nb-NO" b="1" dirty="0" err="1" smtClean="0"/>
              <a:t>mill</a:t>
            </a:r>
            <a:endParaRPr lang="nb-NO" b="1" dirty="0"/>
          </a:p>
          <a:p>
            <a:pPr marL="0" indent="0">
              <a:buNone/>
            </a:pPr>
            <a:r>
              <a:rPr lang="nb-NO" b="1" dirty="0" smtClean="0"/>
              <a:t>Drift av ny demensavdeling 5 </a:t>
            </a:r>
            <a:r>
              <a:rPr lang="nb-NO" b="1" dirty="0" err="1" smtClean="0"/>
              <a:t>mill</a:t>
            </a:r>
            <a:endParaRPr lang="nb-NO" b="1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634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dekke inn investeringer/nye tiltak?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Midlertidig nedlegging av Arnøyhamn barnehage, skole/</a:t>
            </a:r>
            <a:r>
              <a:rPr lang="nb-NO" dirty="0" err="1" smtClean="0"/>
              <a:t>SFO</a:t>
            </a:r>
            <a:r>
              <a:rPr lang="nb-NO" dirty="0" smtClean="0"/>
              <a:t> (4 </a:t>
            </a:r>
            <a:r>
              <a:rPr lang="nb-NO" dirty="0" err="1" smtClean="0"/>
              <a:t>mill</a:t>
            </a:r>
            <a:r>
              <a:rPr lang="nb-NO" dirty="0" smtClean="0"/>
              <a:t>)</a:t>
            </a:r>
          </a:p>
          <a:p>
            <a:r>
              <a:rPr lang="nb-NO" dirty="0" smtClean="0"/>
              <a:t>Omstillingsprosjekt i 2016 Mål: få ned driftsnivå med </a:t>
            </a:r>
            <a:r>
              <a:rPr lang="nb-NO" dirty="0" err="1" smtClean="0"/>
              <a:t>ca</a:t>
            </a:r>
            <a:r>
              <a:rPr lang="nb-NO" dirty="0" smtClean="0"/>
              <a:t> 4-5 </a:t>
            </a:r>
            <a:r>
              <a:rPr lang="nb-NO" dirty="0" err="1" smtClean="0"/>
              <a:t>mill</a:t>
            </a:r>
            <a:r>
              <a:rPr lang="nb-NO" dirty="0" smtClean="0"/>
              <a:t> </a:t>
            </a:r>
          </a:p>
          <a:p>
            <a:r>
              <a:rPr lang="nb-NO" dirty="0" smtClean="0"/>
              <a:t>Vakanse – planleggerstilling</a:t>
            </a:r>
          </a:p>
          <a:p>
            <a:r>
              <a:rPr lang="nb-NO" dirty="0" smtClean="0"/>
              <a:t>Fortsatt arbeid for å opprettholde sykestuesengene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8351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«Stresstest»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291394"/>
              </p:ext>
            </p:extLst>
          </p:nvPr>
        </p:nvGraphicFramePr>
        <p:xfrm>
          <a:off x="1004554" y="1690687"/>
          <a:ext cx="10349246" cy="4001774"/>
        </p:xfrm>
        <a:graphic>
          <a:graphicData uri="http://schemas.openxmlformats.org/drawingml/2006/table">
            <a:tbl>
              <a:tblPr/>
              <a:tblGrid>
                <a:gridCol w="2348006"/>
                <a:gridCol w="1666690"/>
                <a:gridCol w="1266910"/>
                <a:gridCol w="1266910"/>
                <a:gridCol w="1266910"/>
                <a:gridCol w="1266910"/>
                <a:gridCol w="1266910"/>
              </a:tblGrid>
              <a:tr h="426433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227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 driftsresultat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-294 178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262 276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-1 415 729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-1 050 915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58 406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3 297 217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33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Lånegjeld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258,5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284,0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293,0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293,0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304,0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227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Renter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8 215 651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9 396 818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7 996 998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8 315 293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8 666 189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8 875 028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227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Avdrag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6 710 000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7 823 000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8 112 312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8 545 624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8 981 624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9 273 624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227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renter og avdrag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14 925 651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17 219 818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16 109 310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16 860 917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17 647 813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18 148 652 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51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 av fond i perioden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5773423"/>
              </p:ext>
            </p:extLst>
          </p:nvPr>
        </p:nvGraphicFramePr>
        <p:xfrm>
          <a:off x="838200" y="2305319"/>
          <a:ext cx="9851264" cy="2820472"/>
        </p:xfrm>
        <a:graphic>
          <a:graphicData uri="http://schemas.openxmlformats.org/drawingml/2006/table">
            <a:tbl>
              <a:tblPr/>
              <a:tblGrid>
                <a:gridCol w="1917823"/>
                <a:gridCol w="1361332"/>
                <a:gridCol w="1034797"/>
                <a:gridCol w="1034797"/>
                <a:gridCol w="1034797"/>
                <a:gridCol w="1034797"/>
                <a:gridCol w="1034797"/>
                <a:gridCol w="1398124"/>
              </a:tblGrid>
              <a:tr h="610492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 31.12.2014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31.12.2019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99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Premieavviksfond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-9 449 613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893 000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825 000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825 000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825 000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825 000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-5 256 613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990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Disp.fond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-479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-997 724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-2 365 729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-1 975 915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-841 594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3 247 217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-2 934 224 </a:t>
                      </a:r>
                    </a:p>
                  </a:txBody>
                  <a:tcPr marL="7278" marR="7278" marT="7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54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Budsjettet – prosess og oppbygging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nb-NO" dirty="0" smtClean="0">
                <a:solidFill>
                  <a:srgbClr val="FF0000"/>
                </a:solidFill>
              </a:rPr>
              <a:t>Basis</a:t>
            </a:r>
            <a:r>
              <a:rPr lang="nb-NO" dirty="0" smtClean="0"/>
              <a:t> -&gt; lønn og pensjon </a:t>
            </a:r>
            <a:r>
              <a:rPr lang="nb-NO" dirty="0" err="1" smtClean="0"/>
              <a:t>ift</a:t>
            </a:r>
            <a:r>
              <a:rPr lang="nb-NO" dirty="0" smtClean="0"/>
              <a:t> bemanningsplan + allerede vedtatte tiltak. Tiltak som er fullførte i 2015 er tatt ut av basisen -&gt; </a:t>
            </a:r>
            <a:r>
              <a:rPr lang="nb-NO" dirty="0" smtClean="0">
                <a:solidFill>
                  <a:srgbClr val="FF0000"/>
                </a:solidFill>
              </a:rPr>
              <a:t>Konsekvensjustert budsjett</a:t>
            </a:r>
          </a:p>
          <a:p>
            <a:pPr marL="514350" indent="-514350">
              <a:buAutoNum type="arabicParenR"/>
            </a:pPr>
            <a:r>
              <a:rPr lang="nb-NO" dirty="0" smtClean="0">
                <a:solidFill>
                  <a:srgbClr val="FF0000"/>
                </a:solidFill>
              </a:rPr>
              <a:t>Tiltak</a:t>
            </a:r>
            <a:r>
              <a:rPr lang="nb-NO" dirty="0" smtClean="0"/>
              <a:t> på drift og investeringer legges inn i budsjettforslaget (</a:t>
            </a:r>
            <a:r>
              <a:rPr lang="nb-NO" dirty="0" err="1" smtClean="0"/>
              <a:t>ihht</a:t>
            </a:r>
            <a:r>
              <a:rPr lang="nb-NO" dirty="0" smtClean="0"/>
              <a:t> vurderinger fra v-ledere og ledergruppa i </a:t>
            </a:r>
            <a:r>
              <a:rPr lang="nb-NO" dirty="0" err="1" smtClean="0"/>
              <a:t>adm</a:t>
            </a:r>
            <a:r>
              <a:rPr lang="nb-NO" dirty="0" smtClean="0"/>
              <a:t>)</a:t>
            </a:r>
          </a:p>
          <a:p>
            <a:pPr marL="514350" indent="-514350">
              <a:buAutoNum type="arabicParenR"/>
            </a:pPr>
            <a:r>
              <a:rPr lang="nb-NO" dirty="0" smtClean="0"/>
              <a:t>Tiltak på drift og investeringer tas ut </a:t>
            </a:r>
            <a:r>
              <a:rPr lang="nb-NO" dirty="0" smtClean="0">
                <a:solidFill>
                  <a:srgbClr val="FF0000"/>
                </a:solidFill>
              </a:rPr>
              <a:t>(RT) </a:t>
            </a:r>
            <a:r>
              <a:rPr lang="nb-NO" dirty="0" smtClean="0"/>
              <a:t>for å balansere inntekter og utgifter</a:t>
            </a:r>
          </a:p>
          <a:p>
            <a:pPr marL="514350" indent="-514350">
              <a:buAutoNum type="arabicParenR"/>
            </a:pPr>
            <a:r>
              <a:rPr lang="nb-NO" dirty="0" smtClean="0"/>
              <a:t>Rådmannens forslag legges fram 9. nov - &gt; politikerne overtar for å fremme sine </a:t>
            </a:r>
            <a:r>
              <a:rPr lang="nb-NO" dirty="0" smtClean="0">
                <a:solidFill>
                  <a:srgbClr val="FF0000"/>
                </a:solidFill>
              </a:rPr>
              <a:t>alternative budsjettforslag </a:t>
            </a:r>
            <a:r>
              <a:rPr lang="nb-NO" dirty="0" smtClean="0"/>
              <a:t>(legges fram 30.nov)</a:t>
            </a:r>
          </a:p>
          <a:p>
            <a:pPr marL="514350" indent="-514350">
              <a:buAutoNum type="arabicParenR"/>
            </a:pPr>
            <a:r>
              <a:rPr lang="nb-NO" dirty="0" smtClean="0">
                <a:solidFill>
                  <a:srgbClr val="FF0000"/>
                </a:solidFill>
              </a:rPr>
              <a:t>Kommunestyret</a:t>
            </a:r>
            <a:r>
              <a:rPr lang="nb-NO" dirty="0" smtClean="0"/>
              <a:t> vedtar budsjett- og økonomiplan 16. desember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8550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595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Budsjett- og økonomiplan</vt:lpstr>
      <vt:lpstr>Noen grunnleggende forutsetninger:</vt:lpstr>
      <vt:lpstr>Demografiske utfordringer</vt:lpstr>
      <vt:lpstr>Inntektsgrunnlaget:</vt:lpstr>
      <vt:lpstr>Det store bildet – investeringer/tiltak</vt:lpstr>
      <vt:lpstr>Hvordan dekke inn investeringer/nye tiltak?</vt:lpstr>
      <vt:lpstr>«Stresstest»</vt:lpstr>
      <vt:lpstr>Bruk av fond i perioden</vt:lpstr>
      <vt:lpstr>Budsjettet – prosess og oppbygging</vt:lpstr>
    </vt:vector>
  </TitlesOfParts>
  <Company>Skjervøy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Budsjett- og økonomiplan</dc:title>
  <dc:creator>Cissel Samuelsen</dc:creator>
  <cp:lastModifiedBy>Kathrine Kaasbøll Hanssen</cp:lastModifiedBy>
  <cp:revision>26</cp:revision>
  <dcterms:created xsi:type="dcterms:W3CDTF">2015-11-03T09:31:35Z</dcterms:created>
  <dcterms:modified xsi:type="dcterms:W3CDTF">2015-11-12T10:05:03Z</dcterms:modified>
</cp:coreProperties>
</file>