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9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305" r:id="rId4"/>
    <p:sldId id="306" r:id="rId5"/>
    <p:sldId id="283" r:id="rId6"/>
    <p:sldId id="282" r:id="rId7"/>
    <p:sldId id="288" r:id="rId8"/>
    <p:sldId id="285" r:id="rId9"/>
    <p:sldId id="286" r:id="rId10"/>
    <p:sldId id="287" r:id="rId11"/>
    <p:sldId id="290" r:id="rId12"/>
    <p:sldId id="280" r:id="rId13"/>
    <p:sldId id="294" r:id="rId14"/>
    <p:sldId id="296" r:id="rId15"/>
    <p:sldId id="295" r:id="rId16"/>
    <p:sldId id="308" r:id="rId17"/>
    <p:sldId id="297" r:id="rId18"/>
    <p:sldId id="300" r:id="rId19"/>
    <p:sldId id="298" r:id="rId20"/>
    <p:sldId id="301" r:id="rId21"/>
    <p:sldId id="299" r:id="rId22"/>
    <p:sldId id="310" r:id="rId23"/>
    <p:sldId id="312" r:id="rId24"/>
    <p:sldId id="313" r:id="rId25"/>
    <p:sldId id="318" r:id="rId26"/>
    <p:sldId id="314" r:id="rId27"/>
    <p:sldId id="317" r:id="rId28"/>
    <p:sldId id="304" r:id="rId29"/>
    <p:sldId id="319" r:id="rId30"/>
    <p:sldId id="309" r:id="rId31"/>
    <p:sldId id="315" r:id="rId32"/>
    <p:sldId id="316" r:id="rId33"/>
    <p:sldId id="320" r:id="rId34"/>
    <p:sldId id="307" r:id="rId35"/>
    <p:sldId id="321" r:id="rId36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ling Johan Johansen" initials="EJJ" lastIdx="1" clrIdx="0">
    <p:extLst>
      <p:ext uri="{19B8F6BF-5375-455C-9EA6-DF929625EA0E}">
        <p15:presenceInfo xmlns:p15="http://schemas.microsoft.com/office/powerpoint/2012/main" userId="Erling Johan Johan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89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20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-318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skeridirektoratet.no\Statistikk\Felles-Statistikk\Indikatorer\Fiskeri_Fangstkapasit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skeridirektoratet.no\Statistikk\Felles-Statistikk\Indikatorer\Presentasjoner-Nettfisken\den_norske_fiskefl&#229;te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skeridirektoratet.no\Statistikk\Felles-Statistikk\Indikatorer\Presentasjoner-Nettfisken\den_norske_fiskefl&#229;t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29638844059591"/>
          <c:y val="9.0562126133465676E-2"/>
          <c:w val="0.72307655133368176"/>
          <c:h val="0.71391381253298714"/>
        </c:manualLayout>
      </c:layout>
      <c:lineChart>
        <c:grouping val="standard"/>
        <c:varyColors val="0"/>
        <c:ser>
          <c:idx val="0"/>
          <c:order val="0"/>
          <c:tx>
            <c:strRef>
              <c:f>'Graf antall fartøy_hk'!$H$8</c:f>
              <c:strCache>
                <c:ptCount val="1"/>
                <c:pt idx="0">
                  <c:v>Antall fartøy</c:v>
                </c:pt>
              </c:strCache>
            </c:strRef>
          </c:tx>
          <c:spPr>
            <a:ln w="25400">
              <a:solidFill>
                <a:srgbClr val="0033A0"/>
              </a:solidFill>
              <a:prstDash val="solid"/>
            </a:ln>
          </c:spPr>
          <c:marker>
            <c:symbol val="none"/>
          </c:marker>
          <c:cat>
            <c:strRef>
              <c:f>'Graf antall fartøy_hk'!$A$20:$A$45</c:f>
              <c:strCach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strCache>
            </c:strRef>
          </c:cat>
          <c:val>
            <c:numRef>
              <c:f>'Graf antall fartøy_hk'!$H$20:$H$45</c:f>
              <c:numCache>
                <c:formatCode>#,##0</c:formatCode>
                <c:ptCount val="26"/>
                <c:pt idx="0">
                  <c:v>17391</c:v>
                </c:pt>
                <c:pt idx="1">
                  <c:v>17234</c:v>
                </c:pt>
                <c:pt idx="2">
                  <c:v>17065</c:v>
                </c:pt>
                <c:pt idx="3">
                  <c:v>16398</c:v>
                </c:pt>
                <c:pt idx="4">
                  <c:v>15206</c:v>
                </c:pt>
                <c:pt idx="5">
                  <c:v>14187</c:v>
                </c:pt>
                <c:pt idx="6">
                  <c:v>13932</c:v>
                </c:pt>
                <c:pt idx="7">
                  <c:v>13635</c:v>
                </c:pt>
                <c:pt idx="8">
                  <c:v>13248</c:v>
                </c:pt>
                <c:pt idx="9">
                  <c:v>13196</c:v>
                </c:pt>
                <c:pt idx="10">
                  <c:v>13017</c:v>
                </c:pt>
                <c:pt idx="11">
                  <c:v>11922</c:v>
                </c:pt>
                <c:pt idx="12">
                  <c:v>10641</c:v>
                </c:pt>
                <c:pt idx="13">
                  <c:v>9915</c:v>
                </c:pt>
                <c:pt idx="14">
                  <c:v>8189</c:v>
                </c:pt>
                <c:pt idx="15">
                  <c:v>7722</c:v>
                </c:pt>
                <c:pt idx="16">
                  <c:v>7300</c:v>
                </c:pt>
                <c:pt idx="17" formatCode="###,###,##0">
                  <c:v>7038</c:v>
                </c:pt>
                <c:pt idx="18" formatCode="###,###,##0">
                  <c:v>6785</c:v>
                </c:pt>
                <c:pt idx="19" formatCode="###,###,##0">
                  <c:v>6506</c:v>
                </c:pt>
                <c:pt idx="20" formatCode="###,###,##0">
                  <c:v>6310</c:v>
                </c:pt>
                <c:pt idx="21" formatCode="###,###,##0">
                  <c:v>6250</c:v>
                </c:pt>
                <c:pt idx="22" formatCode="###,###,##0">
                  <c:v>6211</c:v>
                </c:pt>
                <c:pt idx="23" formatCode="###,###,##0">
                  <c:v>6126</c:v>
                </c:pt>
                <c:pt idx="24" formatCode="###,###,##0">
                  <c:v>5939</c:v>
                </c:pt>
                <c:pt idx="25" formatCode="###,###,##0">
                  <c:v>5891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716400"/>
        <c:axId val="193716792"/>
      </c:lineChart>
      <c:catAx>
        <c:axId val="193716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nb-NO"/>
          </a:p>
        </c:txPr>
        <c:crossAx val="193716792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93716792"/>
        <c:scaling>
          <c:orientation val="minMax"/>
          <c:max val="18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r>
                  <a:rPr lang="nn-NO" sz="1100" b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Antall fartøy</a:t>
                </a:r>
              </a:p>
            </c:rich>
          </c:tx>
          <c:layout>
            <c:manualLayout>
              <c:xMode val="edge"/>
              <c:yMode val="edge"/>
              <c:x val="1.0459299681673489E-2"/>
              <c:y val="0.28950147286635042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nb-NO"/>
          </a:p>
        </c:txPr>
        <c:crossAx val="193716400"/>
        <c:crosses val="autoZero"/>
        <c:crossBetween val="midCat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15875">
      <a:noFill/>
      <a:prstDash val="solid"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b-N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76659544982567"/>
          <c:y val="0.12305789513241111"/>
          <c:w val="0.38256560375791732"/>
          <c:h val="0.75100049976737315"/>
        </c:manualLayout>
      </c:layout>
      <c:pieChart>
        <c:varyColors val="1"/>
        <c:ser>
          <c:idx val="0"/>
          <c:order val="0"/>
          <c:spPr>
            <a:solidFill>
              <a:srgbClr val="0033A0"/>
            </a:solidFill>
          </c:spPr>
          <c:dPt>
            <c:idx val="1"/>
            <c:bubble3D val="0"/>
            <c:spPr>
              <a:solidFill>
                <a:srgbClr val="84BD00"/>
              </a:solidFill>
            </c:spPr>
          </c:dPt>
          <c:dPt>
            <c:idx val="2"/>
            <c:bubble3D val="0"/>
            <c:spPr>
              <a:solidFill>
                <a:srgbClr val="00AFD7"/>
              </a:solidFill>
            </c:spPr>
          </c:dPt>
          <c:dPt>
            <c:idx val="3"/>
            <c:bubble3D val="0"/>
            <c:spPr>
              <a:solidFill>
                <a:srgbClr val="6ECEB2"/>
              </a:solidFill>
            </c:spPr>
          </c:dPt>
          <c:dPt>
            <c:idx val="4"/>
            <c:bubble3D val="0"/>
            <c:spPr>
              <a:solidFill>
                <a:srgbClr val="C67E15"/>
              </a:solidFill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Verdana" pitchFamily="34" charset="0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5435834459072985E-3"/>
                  <c:y val="5.91637377331632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5004561370999954E-3"/>
                  <c:y val="-2.59670135368611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Verdana" pitchFamily="34" charset="0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Grunnlag!$A$15:$A$19</c:f>
              <c:strCache>
                <c:ptCount val="5"/>
                <c:pt idx="0">
                  <c:v>Under 11 meter</c:v>
                </c:pt>
                <c:pt idx="1">
                  <c:v>11-14,99 meter største lengde</c:v>
                </c:pt>
                <c:pt idx="2">
                  <c:v>15-20,99 meter største lengde</c:v>
                </c:pt>
                <c:pt idx="3">
                  <c:v>21-27,99 meter største lengde</c:v>
                </c:pt>
                <c:pt idx="4">
                  <c:v>28 meter største lengde og over</c:v>
                </c:pt>
              </c:strCache>
            </c:strRef>
          </c:cat>
          <c:val>
            <c:numRef>
              <c:f>Grunnlag!$J$15:$J$19</c:f>
              <c:numCache>
                <c:formatCode>General</c:formatCode>
                <c:ptCount val="5"/>
                <c:pt idx="0">
                  <c:v>4709</c:v>
                </c:pt>
                <c:pt idx="1">
                  <c:v>667</c:v>
                </c:pt>
                <c:pt idx="2">
                  <c:v>149</c:v>
                </c:pt>
                <c:pt idx="3">
                  <c:v>121</c:v>
                </c:pt>
                <c:pt idx="4">
                  <c:v>245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613740998564903"/>
          <c:y val="0.1778004740637536"/>
          <c:w val="0.36610013594470231"/>
          <c:h val="0.33725623852050696"/>
        </c:manualLayout>
      </c:layout>
      <c:overlay val="0"/>
      <c:txPr>
        <a:bodyPr/>
        <a:lstStyle/>
        <a:p>
          <a:pPr rtl="0">
            <a:defRPr sz="1100">
              <a:latin typeface="Verdana" pitchFamily="34" charset="0"/>
            </a:defRPr>
          </a:pPr>
          <a:endParaRPr lang="nb-N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2831973078166758"/>
          <c:y val="0.18896539362453152"/>
          <c:w val="0.35018676539495736"/>
          <c:h val="0.40502836941996839"/>
        </c:manualLayout>
      </c:layout>
      <c:overlay val="0"/>
      <c:txPr>
        <a:bodyPr/>
        <a:lstStyle/>
        <a:p>
          <a:pPr rtl="0">
            <a:defRPr sz="1100">
              <a:latin typeface="Verdana" pitchFamily="34" charset="0"/>
            </a:defRPr>
          </a:pPr>
          <a:endParaRPr lang="nb-N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57964174402753"/>
          <c:y val="0.13412870318377304"/>
          <c:w val="0.38095355841348028"/>
          <c:h val="0.74033805662672969"/>
        </c:manualLayout>
      </c:layout>
      <c:pieChart>
        <c:varyColors val="1"/>
        <c:ser>
          <c:idx val="0"/>
          <c:order val="0"/>
          <c:spPr>
            <a:solidFill>
              <a:srgbClr val="0033A0"/>
            </a:solidFill>
          </c:spPr>
          <c:dPt>
            <c:idx val="1"/>
            <c:bubble3D val="0"/>
            <c:spPr>
              <a:solidFill>
                <a:srgbClr val="84BD00"/>
              </a:solidFill>
            </c:spPr>
          </c:dPt>
          <c:dPt>
            <c:idx val="2"/>
            <c:bubble3D val="0"/>
            <c:spPr>
              <a:solidFill>
                <a:srgbClr val="00AFD7"/>
              </a:solidFill>
            </c:spPr>
          </c:dPt>
          <c:dPt>
            <c:idx val="3"/>
            <c:bubble3D val="0"/>
            <c:spPr>
              <a:solidFill>
                <a:srgbClr val="6ECEB2"/>
              </a:solidFill>
            </c:spPr>
          </c:dPt>
          <c:dPt>
            <c:idx val="4"/>
            <c:bubble3D val="0"/>
            <c:spPr>
              <a:solidFill>
                <a:srgbClr val="C67E15"/>
              </a:solidFill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Verdana" pitchFamily="34" charset="0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Verdana" pitchFamily="34" charset="0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Grunnlag!$A$26:$A$30</c:f>
              <c:strCache>
                <c:ptCount val="5"/>
                <c:pt idx="0">
                  <c:v>Under 11 meter</c:v>
                </c:pt>
                <c:pt idx="1">
                  <c:v>11-14,99 meter største lengde</c:v>
                </c:pt>
                <c:pt idx="2">
                  <c:v>15-20,99 meter største lengde</c:v>
                </c:pt>
                <c:pt idx="3">
                  <c:v>21-27,99 meter største lengde</c:v>
                </c:pt>
                <c:pt idx="4">
                  <c:v>28 meter største lengde og over</c:v>
                </c:pt>
              </c:strCache>
            </c:strRef>
          </c:cat>
          <c:val>
            <c:numRef>
              <c:f>Grunnlag!$R$26:$R$30</c:f>
              <c:numCache>
                <c:formatCode>0.0\ %</c:formatCode>
                <c:ptCount val="5"/>
                <c:pt idx="0">
                  <c:v>0.10441146683373163</c:v>
                </c:pt>
                <c:pt idx="1">
                  <c:v>8.3038665041978738E-2</c:v>
                </c:pt>
                <c:pt idx="2">
                  <c:v>3.1054995211180915E-2</c:v>
                </c:pt>
                <c:pt idx="3">
                  <c:v>7.5584995449849826E-2</c:v>
                </c:pt>
                <c:pt idx="4">
                  <c:v>0.70590987746325884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779815039766994"/>
          <c:y val="0.17889572440012802"/>
          <c:w val="0.36737199239950519"/>
          <c:h val="0.33489142080296058"/>
        </c:manualLayout>
      </c:layout>
      <c:overlay val="0"/>
      <c:txPr>
        <a:bodyPr/>
        <a:lstStyle/>
        <a:p>
          <a:pPr rtl="0">
            <a:defRPr sz="1100">
              <a:latin typeface="Verdana" pitchFamily="34" charset="0"/>
            </a:defRPr>
          </a:pPr>
          <a:endParaRPr lang="nb-N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10T14:15:52.460" idx="1">
    <p:pos x="10" y="10"/>
    <p:text>torsk hyse og sei:Finnmark 409, Troms 352 og Nordland 702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10T14:15:52.460" idx="1">
    <p:pos x="10" y="10"/>
    <p:text>torsk hyse og sei:Finnmark 409, Troms 352 og Nordland 702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7FA1A9-A9C6-4D6D-9956-BFAEF6FF8EF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91BFCF60-236C-4937-9205-3FFFE732E2E1}">
      <dgm:prSet phldrT="[Tekst]" custT="1"/>
      <dgm:spPr>
        <a:xfrm>
          <a:off x="2233136" y="233866"/>
          <a:ext cx="1147643" cy="72875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nb-NO" sz="1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Regiondirektør</a:t>
          </a:r>
        </a:p>
      </dgm:t>
    </dgm:pt>
    <dgm:pt modelId="{15D0279A-8EF5-44F2-81D9-CDF33C56C57F}" type="parTrans" cxnId="{F396E893-E332-4099-B8E1-9BA33789D7F5}">
      <dgm:prSet/>
      <dgm:spPr/>
      <dgm:t>
        <a:bodyPr/>
        <a:lstStyle/>
        <a:p>
          <a:endParaRPr lang="nb-NO"/>
        </a:p>
      </dgm:t>
    </dgm:pt>
    <dgm:pt modelId="{B92105DD-FE7F-43FF-B555-AF4A66A66D4B}" type="sibTrans" cxnId="{F396E893-E332-4099-B8E1-9BA33789D7F5}">
      <dgm:prSet/>
      <dgm:spPr/>
      <dgm:t>
        <a:bodyPr/>
        <a:lstStyle/>
        <a:p>
          <a:endParaRPr lang="nb-NO"/>
        </a:p>
      </dgm:t>
    </dgm:pt>
    <dgm:pt modelId="{7E458304-3D84-4082-B0B0-AE6E5F5AEE92}">
      <dgm:prSet phldrT="[Tekst]" custT="1"/>
      <dgm:spPr>
        <a:xfrm>
          <a:off x="129123" y="1296393"/>
          <a:ext cx="1147643" cy="72875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nb-NO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Seksjon for</a:t>
          </a:r>
        </a:p>
        <a:p>
          <a:r>
            <a:rPr lang="nb-NO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Ressurskontroll</a:t>
          </a:r>
          <a:endParaRPr lang="nb-NO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endParaRPr lang="nb-NO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93AA594-C1A4-4C1E-BC80-787DA870939E}" type="parTrans" cxnId="{94586E48-A6ED-4F82-AB20-39FAD865EA7F}">
      <dgm:prSet/>
      <dgm:spPr>
        <a:xfrm>
          <a:off x="575429" y="841480"/>
          <a:ext cx="2104012" cy="333772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b-NO"/>
        </a:p>
      </dgm:t>
    </dgm:pt>
    <dgm:pt modelId="{7DF26FEB-57E8-432E-973B-7D57D66C3899}" type="sibTrans" cxnId="{94586E48-A6ED-4F82-AB20-39FAD865EA7F}">
      <dgm:prSet/>
      <dgm:spPr/>
      <dgm:t>
        <a:bodyPr/>
        <a:lstStyle/>
        <a:p>
          <a:endParaRPr lang="nb-NO"/>
        </a:p>
      </dgm:t>
    </dgm:pt>
    <dgm:pt modelId="{33330E76-94FA-44A8-A44D-76367B441759}">
      <dgm:prSet custT="1"/>
      <dgm:spPr>
        <a:xfrm>
          <a:off x="1531798" y="1296393"/>
          <a:ext cx="1147643" cy="72875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nb-NO" sz="1000" dirty="0">
              <a:solidFill>
                <a:srgbClr val="FF0000"/>
              </a:solidFill>
              <a:latin typeface="Calibri"/>
              <a:ea typeface="+mn-ea"/>
              <a:cs typeface="+mn-cs"/>
            </a:rPr>
            <a:t>Seksjon for </a:t>
          </a:r>
        </a:p>
        <a:p>
          <a:r>
            <a:rPr lang="nb-NO" sz="1000" dirty="0">
              <a:solidFill>
                <a:srgbClr val="FF0000"/>
              </a:solidFill>
              <a:latin typeface="Calibri"/>
              <a:ea typeface="+mn-ea"/>
              <a:cs typeface="+mn-cs"/>
            </a:rPr>
            <a:t>Forvaltning</a:t>
          </a:r>
        </a:p>
        <a:p>
          <a:endParaRPr lang="nb-NO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endParaRPr lang="nb-NO" sz="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9E1BED4-28FD-4B19-9CA5-9CBB22AE9FFA}" type="parTrans" cxnId="{186A2659-C291-42EF-965C-1CFB3359E6C1}">
      <dgm:prSet/>
      <dgm:spPr>
        <a:xfrm>
          <a:off x="1978104" y="841480"/>
          <a:ext cx="701337" cy="333772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b-NO"/>
        </a:p>
      </dgm:t>
    </dgm:pt>
    <dgm:pt modelId="{07CE4D00-2666-42DF-B1EE-88790D54B0C7}" type="sibTrans" cxnId="{186A2659-C291-42EF-965C-1CFB3359E6C1}">
      <dgm:prSet/>
      <dgm:spPr/>
      <dgm:t>
        <a:bodyPr/>
        <a:lstStyle/>
        <a:p>
          <a:endParaRPr lang="nb-NO"/>
        </a:p>
      </dgm:t>
    </dgm:pt>
    <dgm:pt modelId="{47E46186-2EF9-4843-91B6-B6C5C001581B}">
      <dgm:prSet custT="1"/>
      <dgm:spPr>
        <a:xfrm>
          <a:off x="2934473" y="1296393"/>
          <a:ext cx="1147643" cy="72875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nb-NO" sz="1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Seksjon for</a:t>
          </a:r>
        </a:p>
        <a:p>
          <a:r>
            <a:rPr lang="nb-NO" sz="1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Kyst og Havbruk</a:t>
          </a:r>
        </a:p>
      </dgm:t>
    </dgm:pt>
    <dgm:pt modelId="{C46B2FEA-83FD-4F89-8E66-D918FF5F0DAC}" type="parTrans" cxnId="{AEB7D0E1-FA8D-4944-B757-D00D8CE426C1}">
      <dgm:prSet/>
      <dgm:spPr>
        <a:xfrm>
          <a:off x="2679442" y="841480"/>
          <a:ext cx="701337" cy="333772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b-NO"/>
        </a:p>
      </dgm:t>
    </dgm:pt>
    <dgm:pt modelId="{D80C1811-1586-4053-9CBA-FB6F3C8E62BD}" type="sibTrans" cxnId="{AEB7D0E1-FA8D-4944-B757-D00D8CE426C1}">
      <dgm:prSet/>
      <dgm:spPr/>
      <dgm:t>
        <a:bodyPr/>
        <a:lstStyle/>
        <a:p>
          <a:endParaRPr lang="nb-NO"/>
        </a:p>
      </dgm:t>
    </dgm:pt>
    <dgm:pt modelId="{29D336C5-4D5B-4784-AE1F-2139DD1641E0}">
      <dgm:prSet custT="1"/>
      <dgm:spPr>
        <a:xfrm>
          <a:off x="4337149" y="1296393"/>
          <a:ext cx="1147643" cy="72875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nb-NO" sz="1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Seksjon for </a:t>
          </a:r>
        </a:p>
        <a:p>
          <a:r>
            <a:rPr lang="nb-NO" sz="1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Overvåkning</a:t>
          </a:r>
        </a:p>
      </dgm:t>
    </dgm:pt>
    <dgm:pt modelId="{A9BE89BF-B1ED-4D64-9129-9C2A3464B832}" type="sibTrans" cxnId="{EF875BD3-C86A-4FEE-B351-EA49FCCBA2CC}">
      <dgm:prSet/>
      <dgm:spPr/>
      <dgm:t>
        <a:bodyPr/>
        <a:lstStyle/>
        <a:p>
          <a:endParaRPr lang="nb-NO"/>
        </a:p>
      </dgm:t>
    </dgm:pt>
    <dgm:pt modelId="{260EEE0F-9BC5-4CDF-92B7-EC17F21BF429}" type="parTrans" cxnId="{EF875BD3-C86A-4FEE-B351-EA49FCCBA2CC}">
      <dgm:prSet/>
      <dgm:spPr>
        <a:xfrm>
          <a:off x="2679442" y="841480"/>
          <a:ext cx="2104012" cy="333772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b-NO"/>
        </a:p>
      </dgm:t>
    </dgm:pt>
    <dgm:pt modelId="{1BF0A066-7C3D-41BF-9E79-5F2DBD017EC8}" type="pres">
      <dgm:prSet presAssocID="{2F7FA1A9-A9C6-4D6D-9956-BFAEF6FF8EF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FE447123-E7CC-4767-B100-CE398A493F34}" type="pres">
      <dgm:prSet presAssocID="{91BFCF60-236C-4937-9205-3FFFE732E2E1}" presName="hierRoot1" presStyleCnt="0"/>
      <dgm:spPr/>
    </dgm:pt>
    <dgm:pt modelId="{FE020F27-E650-4824-ACFB-3884B83347A8}" type="pres">
      <dgm:prSet presAssocID="{91BFCF60-236C-4937-9205-3FFFE732E2E1}" presName="composite" presStyleCnt="0"/>
      <dgm:spPr/>
    </dgm:pt>
    <dgm:pt modelId="{DDDD3132-672C-4929-AE02-4B54C87ADFEE}" type="pres">
      <dgm:prSet presAssocID="{91BFCF60-236C-4937-9205-3FFFE732E2E1}" presName="background" presStyleLbl="node0" presStyleIdx="0" presStyleCnt="1"/>
      <dgm:spPr>
        <a:xfrm>
          <a:off x="2105620" y="112726"/>
          <a:ext cx="1147643" cy="72875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nb-NO"/>
        </a:p>
      </dgm:t>
    </dgm:pt>
    <dgm:pt modelId="{E6416BE9-DEDF-407A-851E-06488AB5154E}" type="pres">
      <dgm:prSet presAssocID="{91BFCF60-236C-4937-9205-3FFFE732E2E1}" presName="text" presStyleLbl="fgAcc0" presStyleIdx="0" presStyleCnt="1" custScaleY="115913" custLinFactNeighborX="501" custLinFactNeighborY="-78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nb-NO"/>
        </a:p>
      </dgm:t>
    </dgm:pt>
    <dgm:pt modelId="{BDE2E42D-3442-485D-A935-290E478CB347}" type="pres">
      <dgm:prSet presAssocID="{91BFCF60-236C-4937-9205-3FFFE732E2E1}" presName="hierChild2" presStyleCnt="0"/>
      <dgm:spPr/>
    </dgm:pt>
    <dgm:pt modelId="{061FF796-05E3-4D3A-B44C-BD66D6DF2C49}" type="pres">
      <dgm:prSet presAssocID="{293AA594-C1A4-4C1E-BC80-787DA870939E}" presName="Name10" presStyleLbl="parChTrans1D2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2104012" y="0"/>
              </a:moveTo>
              <a:lnTo>
                <a:pt x="2104012" y="227456"/>
              </a:lnTo>
              <a:lnTo>
                <a:pt x="0" y="227456"/>
              </a:lnTo>
              <a:lnTo>
                <a:pt x="0" y="333772"/>
              </a:lnTo>
            </a:path>
          </a:pathLst>
        </a:custGeom>
      </dgm:spPr>
      <dgm:t>
        <a:bodyPr/>
        <a:lstStyle/>
        <a:p>
          <a:endParaRPr lang="nb-NO"/>
        </a:p>
      </dgm:t>
    </dgm:pt>
    <dgm:pt modelId="{7D267B30-14C7-44C5-9C38-C3CD3C7C137B}" type="pres">
      <dgm:prSet presAssocID="{7E458304-3D84-4082-B0B0-AE6E5F5AEE92}" presName="hierRoot2" presStyleCnt="0"/>
      <dgm:spPr/>
    </dgm:pt>
    <dgm:pt modelId="{388FD05F-8FDD-4A04-AA17-A67796DD89AB}" type="pres">
      <dgm:prSet presAssocID="{7E458304-3D84-4082-B0B0-AE6E5F5AEE92}" presName="composite2" presStyleCnt="0"/>
      <dgm:spPr/>
    </dgm:pt>
    <dgm:pt modelId="{01DA328A-97E7-4FC6-B4AC-8BAA8D4C7EC2}" type="pres">
      <dgm:prSet presAssocID="{7E458304-3D84-4082-B0B0-AE6E5F5AEE92}" presName="background2" presStyleLbl="node2" presStyleIdx="0" presStyleCnt="4"/>
      <dgm:spPr>
        <a:xfrm>
          <a:off x="1607" y="1175253"/>
          <a:ext cx="1147643" cy="72875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nb-NO"/>
        </a:p>
      </dgm:t>
    </dgm:pt>
    <dgm:pt modelId="{1865AF3F-CFB9-4EDA-9050-DB8A911F204A}" type="pres">
      <dgm:prSet presAssocID="{7E458304-3D84-4082-B0B0-AE6E5F5AEE92}" presName="text2" presStyleLbl="fgAcc2" presStyleIdx="0" presStyleCnt="4" custLinFactNeighborX="670" custLinFactNeighborY="-527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nb-NO"/>
        </a:p>
      </dgm:t>
    </dgm:pt>
    <dgm:pt modelId="{BDA5DB0E-C34D-455F-8083-719BC4FCBCE2}" type="pres">
      <dgm:prSet presAssocID="{7E458304-3D84-4082-B0B0-AE6E5F5AEE92}" presName="hierChild3" presStyleCnt="0"/>
      <dgm:spPr/>
    </dgm:pt>
    <dgm:pt modelId="{2B705BD3-BCF7-4025-BE50-43A6C5A9E809}" type="pres">
      <dgm:prSet presAssocID="{99E1BED4-28FD-4B19-9CA5-9CBB22AE9FFA}" presName="Name10" presStyleLbl="parChTrans1D2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701337" y="0"/>
              </a:moveTo>
              <a:lnTo>
                <a:pt x="701337" y="227456"/>
              </a:lnTo>
              <a:lnTo>
                <a:pt x="0" y="227456"/>
              </a:lnTo>
              <a:lnTo>
                <a:pt x="0" y="333772"/>
              </a:lnTo>
            </a:path>
          </a:pathLst>
        </a:custGeom>
      </dgm:spPr>
      <dgm:t>
        <a:bodyPr/>
        <a:lstStyle/>
        <a:p>
          <a:endParaRPr lang="nb-NO"/>
        </a:p>
      </dgm:t>
    </dgm:pt>
    <dgm:pt modelId="{C718520F-3A56-403D-83F0-57670E0874C3}" type="pres">
      <dgm:prSet presAssocID="{33330E76-94FA-44A8-A44D-76367B441759}" presName="hierRoot2" presStyleCnt="0"/>
      <dgm:spPr/>
    </dgm:pt>
    <dgm:pt modelId="{CD5F84BC-8732-473F-83CE-47C0D1B15421}" type="pres">
      <dgm:prSet presAssocID="{33330E76-94FA-44A8-A44D-76367B441759}" presName="composite2" presStyleCnt="0"/>
      <dgm:spPr/>
    </dgm:pt>
    <dgm:pt modelId="{9CDC306F-7909-4234-A938-039D5C0665C2}" type="pres">
      <dgm:prSet presAssocID="{33330E76-94FA-44A8-A44D-76367B441759}" presName="background2" presStyleLbl="node2" presStyleIdx="1" presStyleCnt="4"/>
      <dgm:spPr>
        <a:xfrm>
          <a:off x="1404282" y="1175253"/>
          <a:ext cx="1147643" cy="72875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nb-NO"/>
        </a:p>
      </dgm:t>
    </dgm:pt>
    <dgm:pt modelId="{1C3C3C21-07C8-46B9-B24B-34F6FDCC81F6}" type="pres">
      <dgm:prSet presAssocID="{33330E76-94FA-44A8-A44D-76367B441759}" presName="text2" presStyleLbl="fgAcc2" presStyleIdx="1" presStyleCnt="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nb-NO"/>
        </a:p>
      </dgm:t>
    </dgm:pt>
    <dgm:pt modelId="{B5A4DFE7-A022-4ED3-97C7-42577BCB3683}" type="pres">
      <dgm:prSet presAssocID="{33330E76-94FA-44A8-A44D-76367B441759}" presName="hierChild3" presStyleCnt="0"/>
      <dgm:spPr/>
    </dgm:pt>
    <dgm:pt modelId="{D0EFAE6E-A162-4DAE-9E23-7FBC94537AD2}" type="pres">
      <dgm:prSet presAssocID="{C46B2FEA-83FD-4F89-8E66-D918FF5F0DAC}" presName="Name10" presStyleLbl="parChTrans1D2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456"/>
              </a:lnTo>
              <a:lnTo>
                <a:pt x="701337" y="227456"/>
              </a:lnTo>
              <a:lnTo>
                <a:pt x="701337" y="333772"/>
              </a:lnTo>
            </a:path>
          </a:pathLst>
        </a:custGeom>
      </dgm:spPr>
      <dgm:t>
        <a:bodyPr/>
        <a:lstStyle/>
        <a:p>
          <a:endParaRPr lang="nb-NO"/>
        </a:p>
      </dgm:t>
    </dgm:pt>
    <dgm:pt modelId="{AAE58569-EF6B-49F6-B149-C2CB40890530}" type="pres">
      <dgm:prSet presAssocID="{47E46186-2EF9-4843-91B6-B6C5C001581B}" presName="hierRoot2" presStyleCnt="0"/>
      <dgm:spPr/>
    </dgm:pt>
    <dgm:pt modelId="{C1DDCF7D-49CD-45EC-A0F2-B9960D0FC6BD}" type="pres">
      <dgm:prSet presAssocID="{47E46186-2EF9-4843-91B6-B6C5C001581B}" presName="composite2" presStyleCnt="0"/>
      <dgm:spPr/>
    </dgm:pt>
    <dgm:pt modelId="{C53FA5AC-0CA1-42EC-8867-163100B22073}" type="pres">
      <dgm:prSet presAssocID="{47E46186-2EF9-4843-91B6-B6C5C001581B}" presName="background2" presStyleLbl="node2" presStyleIdx="2" presStyleCnt="4"/>
      <dgm:spPr>
        <a:xfrm>
          <a:off x="2806957" y="1175253"/>
          <a:ext cx="1147643" cy="72875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nb-NO"/>
        </a:p>
      </dgm:t>
    </dgm:pt>
    <dgm:pt modelId="{DDDB518B-BD1D-4D1E-A91C-CFB9B960CCFB}" type="pres">
      <dgm:prSet presAssocID="{47E46186-2EF9-4843-91B6-B6C5C001581B}" presName="text2" presStyleLbl="fgAcc2" presStyleIdx="2" presStyleCnt="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nb-NO"/>
        </a:p>
      </dgm:t>
    </dgm:pt>
    <dgm:pt modelId="{2AC2E06C-19E2-40F8-9DDB-E18F069D3211}" type="pres">
      <dgm:prSet presAssocID="{47E46186-2EF9-4843-91B6-B6C5C001581B}" presName="hierChild3" presStyleCnt="0"/>
      <dgm:spPr/>
    </dgm:pt>
    <dgm:pt modelId="{97A85BC3-7088-4C28-9C77-269015CB0858}" type="pres">
      <dgm:prSet presAssocID="{260EEE0F-9BC5-4CDF-92B7-EC17F21BF429}" presName="Name10" presStyleLbl="parChTrans1D2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456"/>
              </a:lnTo>
              <a:lnTo>
                <a:pt x="2104012" y="227456"/>
              </a:lnTo>
              <a:lnTo>
                <a:pt x="2104012" y="333772"/>
              </a:lnTo>
            </a:path>
          </a:pathLst>
        </a:custGeom>
      </dgm:spPr>
      <dgm:t>
        <a:bodyPr/>
        <a:lstStyle/>
        <a:p>
          <a:endParaRPr lang="nb-NO"/>
        </a:p>
      </dgm:t>
    </dgm:pt>
    <dgm:pt modelId="{EBE54C7A-6A0B-4309-BDD6-976750B282EB}" type="pres">
      <dgm:prSet presAssocID="{29D336C5-4D5B-4784-AE1F-2139DD1641E0}" presName="hierRoot2" presStyleCnt="0"/>
      <dgm:spPr/>
    </dgm:pt>
    <dgm:pt modelId="{914FA499-CC79-42DA-B249-3B0991756F3D}" type="pres">
      <dgm:prSet presAssocID="{29D336C5-4D5B-4784-AE1F-2139DD1641E0}" presName="composite2" presStyleCnt="0"/>
      <dgm:spPr/>
    </dgm:pt>
    <dgm:pt modelId="{BF97576D-F44D-48F3-B73E-6C38DEEE72D6}" type="pres">
      <dgm:prSet presAssocID="{29D336C5-4D5B-4784-AE1F-2139DD1641E0}" presName="background2" presStyleLbl="node2" presStyleIdx="3" presStyleCnt="4"/>
      <dgm:spPr>
        <a:xfrm>
          <a:off x="4209633" y="1175253"/>
          <a:ext cx="1147643" cy="72875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nb-NO"/>
        </a:p>
      </dgm:t>
    </dgm:pt>
    <dgm:pt modelId="{7A50D3F0-D621-4D36-ACB7-7E16A2FEEF8B}" type="pres">
      <dgm:prSet presAssocID="{29D336C5-4D5B-4784-AE1F-2139DD1641E0}" presName="text2" presStyleLbl="fgAcc2" presStyleIdx="3" presStyleCnt="4" custLinFactNeighborX="-670" custLinFactNeighborY="421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nb-NO"/>
        </a:p>
      </dgm:t>
    </dgm:pt>
    <dgm:pt modelId="{44D745BC-E56F-4C61-9071-AC9A95CFC294}" type="pres">
      <dgm:prSet presAssocID="{29D336C5-4D5B-4784-AE1F-2139DD1641E0}" presName="hierChild3" presStyleCnt="0"/>
      <dgm:spPr/>
    </dgm:pt>
  </dgm:ptLst>
  <dgm:cxnLst>
    <dgm:cxn modelId="{AEB7D0E1-FA8D-4944-B757-D00D8CE426C1}" srcId="{91BFCF60-236C-4937-9205-3FFFE732E2E1}" destId="{47E46186-2EF9-4843-91B6-B6C5C001581B}" srcOrd="2" destOrd="0" parTransId="{C46B2FEA-83FD-4F89-8E66-D918FF5F0DAC}" sibTransId="{D80C1811-1586-4053-9CBA-FB6F3C8E62BD}"/>
    <dgm:cxn modelId="{EF875BD3-C86A-4FEE-B351-EA49FCCBA2CC}" srcId="{91BFCF60-236C-4937-9205-3FFFE732E2E1}" destId="{29D336C5-4D5B-4784-AE1F-2139DD1641E0}" srcOrd="3" destOrd="0" parTransId="{260EEE0F-9BC5-4CDF-92B7-EC17F21BF429}" sibTransId="{A9BE89BF-B1ED-4D64-9129-9C2A3464B832}"/>
    <dgm:cxn modelId="{8698C118-08AC-4DA2-82DD-3067FE58EDF8}" type="presOf" srcId="{260EEE0F-9BC5-4CDF-92B7-EC17F21BF429}" destId="{97A85BC3-7088-4C28-9C77-269015CB0858}" srcOrd="0" destOrd="0" presId="urn:microsoft.com/office/officeart/2005/8/layout/hierarchy1"/>
    <dgm:cxn modelId="{EE3253A7-633B-4CCC-9E3D-55129A02E7E3}" type="presOf" srcId="{293AA594-C1A4-4C1E-BC80-787DA870939E}" destId="{061FF796-05E3-4D3A-B44C-BD66D6DF2C49}" srcOrd="0" destOrd="0" presId="urn:microsoft.com/office/officeart/2005/8/layout/hierarchy1"/>
    <dgm:cxn modelId="{94586E48-A6ED-4F82-AB20-39FAD865EA7F}" srcId="{91BFCF60-236C-4937-9205-3FFFE732E2E1}" destId="{7E458304-3D84-4082-B0B0-AE6E5F5AEE92}" srcOrd="0" destOrd="0" parTransId="{293AA594-C1A4-4C1E-BC80-787DA870939E}" sibTransId="{7DF26FEB-57E8-432E-973B-7D57D66C3899}"/>
    <dgm:cxn modelId="{6181E11A-3DF0-447D-97A8-B1A5B79E9620}" type="presOf" srcId="{7E458304-3D84-4082-B0B0-AE6E5F5AEE92}" destId="{1865AF3F-CFB9-4EDA-9050-DB8A911F204A}" srcOrd="0" destOrd="0" presId="urn:microsoft.com/office/officeart/2005/8/layout/hierarchy1"/>
    <dgm:cxn modelId="{186A2659-C291-42EF-965C-1CFB3359E6C1}" srcId="{91BFCF60-236C-4937-9205-3FFFE732E2E1}" destId="{33330E76-94FA-44A8-A44D-76367B441759}" srcOrd="1" destOrd="0" parTransId="{99E1BED4-28FD-4B19-9CA5-9CBB22AE9FFA}" sibTransId="{07CE4D00-2666-42DF-B1EE-88790D54B0C7}"/>
    <dgm:cxn modelId="{F396E893-E332-4099-B8E1-9BA33789D7F5}" srcId="{2F7FA1A9-A9C6-4D6D-9956-BFAEF6FF8EF0}" destId="{91BFCF60-236C-4937-9205-3FFFE732E2E1}" srcOrd="0" destOrd="0" parTransId="{15D0279A-8EF5-44F2-81D9-CDF33C56C57F}" sibTransId="{B92105DD-FE7F-43FF-B555-AF4A66A66D4B}"/>
    <dgm:cxn modelId="{1E168150-090A-4134-9148-943D3A85407F}" type="presOf" srcId="{2F7FA1A9-A9C6-4D6D-9956-BFAEF6FF8EF0}" destId="{1BF0A066-7C3D-41BF-9E79-5F2DBD017EC8}" srcOrd="0" destOrd="0" presId="urn:microsoft.com/office/officeart/2005/8/layout/hierarchy1"/>
    <dgm:cxn modelId="{6978EDA5-3721-406A-A96E-E33FA3C88554}" type="presOf" srcId="{33330E76-94FA-44A8-A44D-76367B441759}" destId="{1C3C3C21-07C8-46B9-B24B-34F6FDCC81F6}" srcOrd="0" destOrd="0" presId="urn:microsoft.com/office/officeart/2005/8/layout/hierarchy1"/>
    <dgm:cxn modelId="{23664478-7B75-4DC2-A099-95E0D92DBFFD}" type="presOf" srcId="{29D336C5-4D5B-4784-AE1F-2139DD1641E0}" destId="{7A50D3F0-D621-4D36-ACB7-7E16A2FEEF8B}" srcOrd="0" destOrd="0" presId="urn:microsoft.com/office/officeart/2005/8/layout/hierarchy1"/>
    <dgm:cxn modelId="{14090810-E0C0-46C7-BC63-1B09DC4B9A0F}" type="presOf" srcId="{91BFCF60-236C-4937-9205-3FFFE732E2E1}" destId="{E6416BE9-DEDF-407A-851E-06488AB5154E}" srcOrd="0" destOrd="0" presId="urn:microsoft.com/office/officeart/2005/8/layout/hierarchy1"/>
    <dgm:cxn modelId="{23D76BA9-F6BC-462E-9B95-86084B358976}" type="presOf" srcId="{C46B2FEA-83FD-4F89-8E66-D918FF5F0DAC}" destId="{D0EFAE6E-A162-4DAE-9E23-7FBC94537AD2}" srcOrd="0" destOrd="0" presId="urn:microsoft.com/office/officeart/2005/8/layout/hierarchy1"/>
    <dgm:cxn modelId="{77292B3F-B71D-423D-A1AA-A60AFF748A9D}" type="presOf" srcId="{47E46186-2EF9-4843-91B6-B6C5C001581B}" destId="{DDDB518B-BD1D-4D1E-A91C-CFB9B960CCFB}" srcOrd="0" destOrd="0" presId="urn:microsoft.com/office/officeart/2005/8/layout/hierarchy1"/>
    <dgm:cxn modelId="{A4C66799-1264-4425-84A8-91036B271121}" type="presOf" srcId="{99E1BED4-28FD-4B19-9CA5-9CBB22AE9FFA}" destId="{2B705BD3-BCF7-4025-BE50-43A6C5A9E809}" srcOrd="0" destOrd="0" presId="urn:microsoft.com/office/officeart/2005/8/layout/hierarchy1"/>
    <dgm:cxn modelId="{4A707B66-E1BC-44C2-9649-FACD24854152}" type="presParOf" srcId="{1BF0A066-7C3D-41BF-9E79-5F2DBD017EC8}" destId="{FE447123-E7CC-4767-B100-CE398A493F34}" srcOrd="0" destOrd="0" presId="urn:microsoft.com/office/officeart/2005/8/layout/hierarchy1"/>
    <dgm:cxn modelId="{BF5E5B49-D553-463F-A638-C30E14ACA038}" type="presParOf" srcId="{FE447123-E7CC-4767-B100-CE398A493F34}" destId="{FE020F27-E650-4824-ACFB-3884B83347A8}" srcOrd="0" destOrd="0" presId="urn:microsoft.com/office/officeart/2005/8/layout/hierarchy1"/>
    <dgm:cxn modelId="{6A997690-E76A-4BCD-803E-2AA065F8ADD0}" type="presParOf" srcId="{FE020F27-E650-4824-ACFB-3884B83347A8}" destId="{DDDD3132-672C-4929-AE02-4B54C87ADFEE}" srcOrd="0" destOrd="0" presId="urn:microsoft.com/office/officeart/2005/8/layout/hierarchy1"/>
    <dgm:cxn modelId="{29061001-40D2-4B7C-96B7-BECD0C3651D0}" type="presParOf" srcId="{FE020F27-E650-4824-ACFB-3884B83347A8}" destId="{E6416BE9-DEDF-407A-851E-06488AB5154E}" srcOrd="1" destOrd="0" presId="urn:microsoft.com/office/officeart/2005/8/layout/hierarchy1"/>
    <dgm:cxn modelId="{7968B4F4-2E3E-4D1C-A619-4861F3FD03F6}" type="presParOf" srcId="{FE447123-E7CC-4767-B100-CE398A493F34}" destId="{BDE2E42D-3442-485D-A935-290E478CB347}" srcOrd="1" destOrd="0" presId="urn:microsoft.com/office/officeart/2005/8/layout/hierarchy1"/>
    <dgm:cxn modelId="{60A2A8D7-55D5-400D-8F58-B28C2EE497FA}" type="presParOf" srcId="{BDE2E42D-3442-485D-A935-290E478CB347}" destId="{061FF796-05E3-4D3A-B44C-BD66D6DF2C49}" srcOrd="0" destOrd="0" presId="urn:microsoft.com/office/officeart/2005/8/layout/hierarchy1"/>
    <dgm:cxn modelId="{853B67AB-F8D4-48C5-980F-A5596C34E10D}" type="presParOf" srcId="{BDE2E42D-3442-485D-A935-290E478CB347}" destId="{7D267B30-14C7-44C5-9C38-C3CD3C7C137B}" srcOrd="1" destOrd="0" presId="urn:microsoft.com/office/officeart/2005/8/layout/hierarchy1"/>
    <dgm:cxn modelId="{880E65BC-8FDA-4B05-9C49-36DD4C772A18}" type="presParOf" srcId="{7D267B30-14C7-44C5-9C38-C3CD3C7C137B}" destId="{388FD05F-8FDD-4A04-AA17-A67796DD89AB}" srcOrd="0" destOrd="0" presId="urn:microsoft.com/office/officeart/2005/8/layout/hierarchy1"/>
    <dgm:cxn modelId="{EB4C8C16-8773-4C74-A546-6E4BEC03A7F7}" type="presParOf" srcId="{388FD05F-8FDD-4A04-AA17-A67796DD89AB}" destId="{01DA328A-97E7-4FC6-B4AC-8BAA8D4C7EC2}" srcOrd="0" destOrd="0" presId="urn:microsoft.com/office/officeart/2005/8/layout/hierarchy1"/>
    <dgm:cxn modelId="{D11DF19F-704B-46B0-BCC5-06D773A260B4}" type="presParOf" srcId="{388FD05F-8FDD-4A04-AA17-A67796DD89AB}" destId="{1865AF3F-CFB9-4EDA-9050-DB8A911F204A}" srcOrd="1" destOrd="0" presId="urn:microsoft.com/office/officeart/2005/8/layout/hierarchy1"/>
    <dgm:cxn modelId="{91FF1DB7-35ED-46A3-AB2E-8CDFC70A585F}" type="presParOf" srcId="{7D267B30-14C7-44C5-9C38-C3CD3C7C137B}" destId="{BDA5DB0E-C34D-455F-8083-719BC4FCBCE2}" srcOrd="1" destOrd="0" presId="urn:microsoft.com/office/officeart/2005/8/layout/hierarchy1"/>
    <dgm:cxn modelId="{9575CC1A-6476-42C9-BA9F-468C232665C5}" type="presParOf" srcId="{BDE2E42D-3442-485D-A935-290E478CB347}" destId="{2B705BD3-BCF7-4025-BE50-43A6C5A9E809}" srcOrd="2" destOrd="0" presId="urn:microsoft.com/office/officeart/2005/8/layout/hierarchy1"/>
    <dgm:cxn modelId="{F94F5E6A-E33E-4CD7-9FCD-26ED659215E3}" type="presParOf" srcId="{BDE2E42D-3442-485D-A935-290E478CB347}" destId="{C718520F-3A56-403D-83F0-57670E0874C3}" srcOrd="3" destOrd="0" presId="urn:microsoft.com/office/officeart/2005/8/layout/hierarchy1"/>
    <dgm:cxn modelId="{F22DF632-6AAC-4330-8B5C-97E997D10FF1}" type="presParOf" srcId="{C718520F-3A56-403D-83F0-57670E0874C3}" destId="{CD5F84BC-8732-473F-83CE-47C0D1B15421}" srcOrd="0" destOrd="0" presId="urn:microsoft.com/office/officeart/2005/8/layout/hierarchy1"/>
    <dgm:cxn modelId="{C358FBA1-D70C-4B27-825A-E27BB2D41C0D}" type="presParOf" srcId="{CD5F84BC-8732-473F-83CE-47C0D1B15421}" destId="{9CDC306F-7909-4234-A938-039D5C0665C2}" srcOrd="0" destOrd="0" presId="urn:microsoft.com/office/officeart/2005/8/layout/hierarchy1"/>
    <dgm:cxn modelId="{0168C3D8-BE89-4493-B7C1-4A0765B901A1}" type="presParOf" srcId="{CD5F84BC-8732-473F-83CE-47C0D1B15421}" destId="{1C3C3C21-07C8-46B9-B24B-34F6FDCC81F6}" srcOrd="1" destOrd="0" presId="urn:microsoft.com/office/officeart/2005/8/layout/hierarchy1"/>
    <dgm:cxn modelId="{F6760696-99FD-4F3C-BB97-67D764F5EAF1}" type="presParOf" srcId="{C718520F-3A56-403D-83F0-57670E0874C3}" destId="{B5A4DFE7-A022-4ED3-97C7-42577BCB3683}" srcOrd="1" destOrd="0" presId="urn:microsoft.com/office/officeart/2005/8/layout/hierarchy1"/>
    <dgm:cxn modelId="{28545B1A-6BF5-469C-B21C-BD5F7AE868B6}" type="presParOf" srcId="{BDE2E42D-3442-485D-A935-290E478CB347}" destId="{D0EFAE6E-A162-4DAE-9E23-7FBC94537AD2}" srcOrd="4" destOrd="0" presId="urn:microsoft.com/office/officeart/2005/8/layout/hierarchy1"/>
    <dgm:cxn modelId="{064FDC52-91DB-4C7D-BFA2-CF78164D51BF}" type="presParOf" srcId="{BDE2E42D-3442-485D-A935-290E478CB347}" destId="{AAE58569-EF6B-49F6-B149-C2CB40890530}" srcOrd="5" destOrd="0" presId="urn:microsoft.com/office/officeart/2005/8/layout/hierarchy1"/>
    <dgm:cxn modelId="{030CFE38-1E88-49C5-9907-BE37DF47FD31}" type="presParOf" srcId="{AAE58569-EF6B-49F6-B149-C2CB40890530}" destId="{C1DDCF7D-49CD-45EC-A0F2-B9960D0FC6BD}" srcOrd="0" destOrd="0" presId="urn:microsoft.com/office/officeart/2005/8/layout/hierarchy1"/>
    <dgm:cxn modelId="{7C1A38F3-E7FD-40A9-B656-D23B30154F34}" type="presParOf" srcId="{C1DDCF7D-49CD-45EC-A0F2-B9960D0FC6BD}" destId="{C53FA5AC-0CA1-42EC-8867-163100B22073}" srcOrd="0" destOrd="0" presId="urn:microsoft.com/office/officeart/2005/8/layout/hierarchy1"/>
    <dgm:cxn modelId="{44D9E5A3-6DE2-4BF7-BDC4-A971AC5A2B89}" type="presParOf" srcId="{C1DDCF7D-49CD-45EC-A0F2-B9960D0FC6BD}" destId="{DDDB518B-BD1D-4D1E-A91C-CFB9B960CCFB}" srcOrd="1" destOrd="0" presId="urn:microsoft.com/office/officeart/2005/8/layout/hierarchy1"/>
    <dgm:cxn modelId="{69CB3B64-5A3F-4979-95E2-EB0FF62EE2CF}" type="presParOf" srcId="{AAE58569-EF6B-49F6-B149-C2CB40890530}" destId="{2AC2E06C-19E2-40F8-9DDB-E18F069D3211}" srcOrd="1" destOrd="0" presId="urn:microsoft.com/office/officeart/2005/8/layout/hierarchy1"/>
    <dgm:cxn modelId="{22748DB5-A7E9-4C8F-9AD9-E161F9F315EE}" type="presParOf" srcId="{BDE2E42D-3442-485D-A935-290E478CB347}" destId="{97A85BC3-7088-4C28-9C77-269015CB0858}" srcOrd="6" destOrd="0" presId="urn:microsoft.com/office/officeart/2005/8/layout/hierarchy1"/>
    <dgm:cxn modelId="{704CBA35-6714-4EB5-9BC8-79956EB71A6E}" type="presParOf" srcId="{BDE2E42D-3442-485D-A935-290E478CB347}" destId="{EBE54C7A-6A0B-4309-BDD6-976750B282EB}" srcOrd="7" destOrd="0" presId="urn:microsoft.com/office/officeart/2005/8/layout/hierarchy1"/>
    <dgm:cxn modelId="{2B69270D-4E0C-41E3-B72A-1F2CEB531E2F}" type="presParOf" srcId="{EBE54C7A-6A0B-4309-BDD6-976750B282EB}" destId="{914FA499-CC79-42DA-B249-3B0991756F3D}" srcOrd="0" destOrd="0" presId="urn:microsoft.com/office/officeart/2005/8/layout/hierarchy1"/>
    <dgm:cxn modelId="{55F42CD7-4351-4641-82E6-FC1FD285AF82}" type="presParOf" srcId="{914FA499-CC79-42DA-B249-3B0991756F3D}" destId="{BF97576D-F44D-48F3-B73E-6C38DEEE72D6}" srcOrd="0" destOrd="0" presId="urn:microsoft.com/office/officeart/2005/8/layout/hierarchy1"/>
    <dgm:cxn modelId="{95548347-C2B2-444E-97B4-06458E17C4B6}" type="presParOf" srcId="{914FA499-CC79-42DA-B249-3B0991756F3D}" destId="{7A50D3F0-D621-4D36-ACB7-7E16A2FEEF8B}" srcOrd="1" destOrd="0" presId="urn:microsoft.com/office/officeart/2005/8/layout/hierarchy1"/>
    <dgm:cxn modelId="{35595F4F-85B6-41E3-B3C5-219DDB7198DB}" type="presParOf" srcId="{EBE54C7A-6A0B-4309-BDD6-976750B282EB}" destId="{44D745BC-E56F-4C61-9071-AC9A95CFC29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3D7E8-FC29-4D0E-91C7-B7CE0FD5A524}" type="datetimeFigureOut">
              <a:rPr lang="nb-NO" smtClean="0"/>
              <a:pPr/>
              <a:t>12.05.2016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9991E-AF25-453D-A60D-6757662B71F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5351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3FCD4-A1DD-482A-AE11-32D7812A7F1C}" type="datetimeFigureOut">
              <a:rPr lang="nb-NO" smtClean="0"/>
              <a:t>12.05.2016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C78D7-6CF2-44D2-B5D7-3E7ADCC19A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7184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Dette er </a:t>
            </a:r>
            <a:r>
              <a:rPr lang="nb-NO" dirty="0" err="1" smtClean="0"/>
              <a:t>trålstigen</a:t>
            </a:r>
            <a:r>
              <a:rPr lang="nb-NO" dirty="0" smtClean="0"/>
              <a:t>! Trål 33% (131 tusen tonn , hvorav 750 tonn til seitrålerne) og konvensjonell</a:t>
            </a:r>
            <a:r>
              <a:rPr lang="nb-NO" baseline="0" dirty="0" smtClean="0"/>
              <a:t> 67% (265 tusen tonn)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C78D7-6CF2-44D2-B5D7-3E7ADCC19A0A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9399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Verdiene for kvotefaktorene fremkommer av </a:t>
            </a:r>
            <a:r>
              <a:rPr lang="nb-NO" dirty="0" err="1" smtClean="0"/>
              <a:t>reguleringsforskriften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C78D7-6CF2-44D2-B5D7-3E7ADCC19A0A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9339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Verdiene for kvotefaktorene fremkommer av </a:t>
            </a:r>
            <a:r>
              <a:rPr lang="nb-NO" dirty="0" err="1" smtClean="0"/>
              <a:t>reguleringsforskriften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C78D7-6CF2-44D2-B5D7-3E7ADCC19A0A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2201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Gjelder også for SUK-</a:t>
            </a:r>
            <a:r>
              <a:rPr lang="nb-NO" dirty="0" err="1" smtClean="0"/>
              <a:t>erne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C78D7-6CF2-44D2-B5D7-3E7ADCC19A0A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8729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3+3 eller 4+2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C78D7-6CF2-44D2-B5D7-3E7ADCC19A0A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7010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Foto Framtid i Nord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C78D7-6CF2-44D2-B5D7-3E7ADCC19A0A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7059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Nordtroms</a:t>
            </a:r>
            <a:r>
              <a:rPr lang="nb-NO" dirty="0" smtClean="0"/>
              <a:t> er brukt som korridor.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C78D7-6CF2-44D2-B5D7-3E7ADCC19A0A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6155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Foto Helge Guttormsen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C78D7-6CF2-44D2-B5D7-3E7ADCC19A0A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9956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Takker for oppmerksomheten!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C78D7-6CF2-44D2-B5D7-3E7ADCC19A0A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1489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/>
          <p:cNvSpPr/>
          <p:nvPr userDrawn="1"/>
        </p:nvSpPr>
        <p:spPr>
          <a:xfrm>
            <a:off x="0" y="1883102"/>
            <a:ext cx="9144000" cy="7620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tittel 1"/>
          <p:cNvSpPr>
            <a:spLocks noGrp="1"/>
          </p:cNvSpPr>
          <p:nvPr>
            <p:ph type="title"/>
          </p:nvPr>
        </p:nvSpPr>
        <p:spPr>
          <a:xfrm>
            <a:off x="457199" y="362224"/>
            <a:ext cx="544611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032000"/>
            <a:ext cx="4570413" cy="426386"/>
          </a:xfrm>
          <a:prstGeom prst="rect">
            <a:avLst/>
          </a:prstGeom>
        </p:spPr>
        <p:txBody>
          <a:bodyPr/>
          <a:lstStyle>
            <a:lvl1pPr>
              <a:buNone/>
              <a:defRPr sz="2000" baseline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nb-NO" dirty="0" smtClean="0"/>
              <a:t>Navn </a:t>
            </a:r>
            <a:r>
              <a:rPr lang="nb-NO" dirty="0" err="1" smtClean="0"/>
              <a:t>Navnesen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2" hasCustomPrompt="1"/>
          </p:nvPr>
        </p:nvSpPr>
        <p:spPr>
          <a:xfrm>
            <a:off x="5027613" y="2032000"/>
            <a:ext cx="3659187" cy="426386"/>
          </a:xfrm>
          <a:prstGeom prst="rect">
            <a:avLst/>
          </a:prstGeom>
        </p:spPr>
        <p:txBody>
          <a:bodyPr/>
          <a:lstStyle>
            <a:lvl1pPr algn="r">
              <a:buNone/>
              <a:defRPr sz="2000" baseline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nb-NO" dirty="0" smtClean="0"/>
              <a:t>Stedsnavn, </a:t>
            </a:r>
            <a:r>
              <a:rPr lang="nb-NO" dirty="0" err="1" smtClean="0"/>
              <a:t>dd.mm.åå</a:t>
            </a:r>
            <a:endParaRPr lang="nb-NO" dirty="0"/>
          </a:p>
        </p:txBody>
      </p:sp>
      <p:sp>
        <p:nvSpPr>
          <p:cNvPr id="10" name="Plassholder for bilde 10"/>
          <p:cNvSpPr>
            <a:spLocks noGrp="1"/>
          </p:cNvSpPr>
          <p:nvPr>
            <p:ph type="pic" sz="quarter" idx="15"/>
          </p:nvPr>
        </p:nvSpPr>
        <p:spPr>
          <a:xfrm>
            <a:off x="0" y="2645102"/>
            <a:ext cx="9143999" cy="4037968"/>
          </a:xfrm>
          <a:prstGeom prst="rect">
            <a:avLst/>
          </a:prstGeom>
        </p:spPr>
        <p:txBody>
          <a:bodyPr lIns="4860000" tIns="108000" rIns="1404000" numCol="1" spcCol="540000" anchor="ctr"/>
          <a:lstStyle>
            <a:lvl1pPr marL="0" algn="l">
              <a:buNone/>
              <a:defRPr sz="2000"/>
            </a:lvl1pPr>
          </a:lstStyle>
          <a:p>
            <a:pPr lvl="0"/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4968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5430" y="291116"/>
            <a:ext cx="5511674" cy="1054144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0"/>
          </p:nvPr>
        </p:nvSpPr>
        <p:spPr>
          <a:xfrm>
            <a:off x="435431" y="1533525"/>
            <a:ext cx="8238670" cy="47513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9557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94068" y="291116"/>
            <a:ext cx="4353035" cy="1054144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371600" cy="6691312"/>
          </a:xfrm>
          <a:prstGeom prst="rect">
            <a:avLst/>
          </a:prstGeom>
        </p:spPr>
        <p:txBody>
          <a:bodyPr vert="horz" tIns="2700000" anchor="t"/>
          <a:lstStyle>
            <a:lvl1pPr marL="0" indent="0">
              <a:buNone/>
              <a:defRPr sz="1000" baseline="0"/>
            </a:lvl1pPr>
          </a:lstStyle>
          <a:p>
            <a:r>
              <a:rPr lang="nb-NO" smtClean="0"/>
              <a:t>Klikk ikonet for å legge til et bilde</a:t>
            </a:r>
            <a:endParaRPr lang="nb-NO" dirty="0" smtClean="0"/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1371600" y="0"/>
            <a:ext cx="0" cy="6691313"/>
          </a:xfrm>
          <a:prstGeom prst="line">
            <a:avLst/>
          </a:prstGeom>
          <a:ln>
            <a:solidFill>
              <a:srgbClr val="0033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lassholder for innhold 6"/>
          <p:cNvSpPr>
            <a:spLocks noGrp="1"/>
          </p:cNvSpPr>
          <p:nvPr>
            <p:ph sz="quarter" idx="11"/>
          </p:nvPr>
        </p:nvSpPr>
        <p:spPr>
          <a:xfrm>
            <a:off x="1594068" y="1533525"/>
            <a:ext cx="7080031" cy="47513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9557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10"/>
          <p:cNvSpPr>
            <a:spLocks noGrp="1"/>
          </p:cNvSpPr>
          <p:nvPr>
            <p:ph type="pic" sz="quarter" idx="15"/>
          </p:nvPr>
        </p:nvSpPr>
        <p:spPr>
          <a:xfrm>
            <a:off x="0" y="2075793"/>
            <a:ext cx="9143999" cy="4607277"/>
          </a:xfrm>
          <a:prstGeom prst="rect">
            <a:avLst/>
          </a:prstGeom>
        </p:spPr>
        <p:txBody>
          <a:bodyPr lIns="4860000" tIns="108000" rIns="1404000" numCol="1" spcCol="540000" anchor="ctr"/>
          <a:lstStyle>
            <a:lvl1pPr marL="0" algn="l">
              <a:buNone/>
              <a:defRPr sz="2000"/>
            </a:lvl1pPr>
          </a:lstStyle>
          <a:p>
            <a:pPr lvl="0"/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552450" y="2824163"/>
            <a:ext cx="3741572" cy="227488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lIns="3600000" tIns="3600000" rIns="3600000" bIns="3600000" numCol="16"/>
          <a:lstStyle>
            <a:lvl1pPr>
              <a:buNone/>
              <a:defRPr sz="1800" baseline="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cxnSp>
        <p:nvCxnSpPr>
          <p:cNvPr id="20" name="Rett linje 19"/>
          <p:cNvCxnSpPr/>
          <p:nvPr userDrawn="1"/>
        </p:nvCxnSpPr>
        <p:spPr>
          <a:xfrm>
            <a:off x="0" y="2075793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lassholder for tekst 7"/>
          <p:cNvSpPr>
            <a:spLocks noGrp="1"/>
          </p:cNvSpPr>
          <p:nvPr>
            <p:ph type="body" sz="quarter" idx="16" hasCustomPrompt="1"/>
          </p:nvPr>
        </p:nvSpPr>
        <p:spPr>
          <a:xfrm>
            <a:off x="879475" y="3381376"/>
            <a:ext cx="3011488" cy="388368"/>
          </a:xfrm>
          <a:prstGeom prst="rect">
            <a:avLst/>
          </a:prstGeom>
        </p:spPr>
        <p:txBody>
          <a:bodyPr/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nb-NO" dirty="0" smtClean="0"/>
              <a:t>Navn </a:t>
            </a:r>
            <a:r>
              <a:rPr lang="nb-NO" dirty="0" err="1" smtClean="0"/>
              <a:t>Navnesen</a:t>
            </a:r>
            <a:endParaRPr lang="nb-NO" dirty="0"/>
          </a:p>
        </p:txBody>
      </p:sp>
      <p:sp>
        <p:nvSpPr>
          <p:cNvPr id="9" name="Plassholder for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879475" y="4140500"/>
            <a:ext cx="3011488" cy="388368"/>
          </a:xfrm>
          <a:prstGeom prst="rect">
            <a:avLst/>
          </a:prstGeom>
        </p:spPr>
        <p:txBody>
          <a:bodyPr/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nb-NO" dirty="0" smtClean="0"/>
              <a:t>Stedsnavn, </a:t>
            </a:r>
            <a:r>
              <a:rPr lang="nb-NO" dirty="0" err="1" smtClean="0"/>
              <a:t>dd.mm.åå</a:t>
            </a:r>
            <a:endParaRPr lang="nb-NO" dirty="0"/>
          </a:p>
        </p:txBody>
      </p:sp>
      <p:sp>
        <p:nvSpPr>
          <p:cNvPr id="11" name="Plassholder for tittel 1"/>
          <p:cNvSpPr>
            <a:spLocks noGrp="1"/>
          </p:cNvSpPr>
          <p:nvPr>
            <p:ph type="title"/>
          </p:nvPr>
        </p:nvSpPr>
        <p:spPr>
          <a:xfrm>
            <a:off x="457199" y="362224"/>
            <a:ext cx="544611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36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10"/>
          <p:cNvSpPr>
            <a:spLocks noGrp="1"/>
          </p:cNvSpPr>
          <p:nvPr>
            <p:ph type="pic" sz="quarter" idx="15"/>
          </p:nvPr>
        </p:nvSpPr>
        <p:spPr>
          <a:xfrm>
            <a:off x="1" y="2081079"/>
            <a:ext cx="9143999" cy="4605766"/>
          </a:xfrm>
          <a:prstGeom prst="rect">
            <a:avLst/>
          </a:prstGeom>
        </p:spPr>
        <p:txBody>
          <a:bodyPr lIns="4860000" tIns="108000" rIns="1404000" numCol="1" spcCol="540000" anchor="ctr"/>
          <a:lstStyle>
            <a:lvl1pPr marL="0" algn="l">
              <a:buNone/>
              <a:defRPr sz="2000"/>
            </a:lvl1pPr>
          </a:lstStyle>
          <a:p>
            <a:pPr lvl="0"/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tittel 1"/>
          <p:cNvSpPr>
            <a:spLocks noGrp="1"/>
          </p:cNvSpPr>
          <p:nvPr>
            <p:ph type="title"/>
          </p:nvPr>
        </p:nvSpPr>
        <p:spPr>
          <a:xfrm>
            <a:off x="457199" y="362224"/>
            <a:ext cx="544611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62907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6686441"/>
            <a:ext cx="9144000" cy="171559"/>
          </a:xfrm>
          <a:prstGeom prst="rect">
            <a:avLst/>
          </a:prstGeom>
          <a:solidFill>
            <a:srgbClr val="0033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dirty="0" smtClean="0">
                <a:latin typeface="Verdana"/>
                <a:cs typeface="Verdana"/>
              </a:rPr>
              <a:t>Livet i</a:t>
            </a:r>
            <a:r>
              <a:rPr lang="nb-NO" sz="800" baseline="0" dirty="0" smtClean="0">
                <a:latin typeface="Verdana"/>
                <a:cs typeface="Verdana"/>
              </a:rPr>
              <a:t> havet – vårt felles ansvar</a:t>
            </a:r>
            <a:endParaRPr lang="nb-NO" sz="800" dirty="0">
              <a:latin typeface="Verdana"/>
              <a:cs typeface="Verdana"/>
            </a:endParaRPr>
          </a:p>
        </p:txBody>
      </p:sp>
      <p:pic>
        <p:nvPicPr>
          <p:cNvPr id="4" name="Bilde 3" descr="primærlogo_cmyk_liggend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00" y="239607"/>
            <a:ext cx="2540000" cy="1048657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8044754" y="6650812"/>
            <a:ext cx="17591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 err="1" smtClean="0">
                <a:solidFill>
                  <a:schemeClr val="bg1"/>
                </a:solidFill>
              </a:rPr>
              <a:t>www.fiskeridir.no</a:t>
            </a:r>
            <a:endParaRPr lang="nb-NO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2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48" r:id="rId2"/>
    <p:sldLayoutId id="2147484047" r:id="rId3"/>
    <p:sldLayoutId id="2147484043" r:id="rId4"/>
    <p:sldLayoutId id="2147484045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skeridir.no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Fiskeriforvaltning</a:t>
            </a:r>
            <a:endParaRPr lang="nb-NO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>
          <a:xfrm>
            <a:off x="457200" y="1907178"/>
            <a:ext cx="4570413" cy="775638"/>
          </a:xfrm>
        </p:spPr>
        <p:txBody>
          <a:bodyPr/>
          <a:lstStyle/>
          <a:p>
            <a:r>
              <a:rPr lang="nb-NO" dirty="0" smtClean="0">
                <a:latin typeface="Palatino Linotype" panose="02040502050505030304" pitchFamily="18" charset="0"/>
              </a:rPr>
              <a:t>Av Erling J. Johansen</a:t>
            </a:r>
          </a:p>
          <a:p>
            <a:r>
              <a:rPr lang="nb-NO" dirty="0" smtClean="0">
                <a:latin typeface="Palatino Linotype" panose="02040502050505030304" pitchFamily="18" charset="0"/>
              </a:rPr>
              <a:t>For Kommunestyret i Skjervøy</a:t>
            </a:r>
            <a:endParaRPr lang="nb-NO" dirty="0">
              <a:latin typeface="Palatino Linotype" panose="02040502050505030304" pitchFamily="18" charset="0"/>
            </a:endParaRP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 smtClean="0">
                <a:latin typeface="Palatino Linotype" panose="02040502050505030304" pitchFamily="18" charset="0"/>
              </a:rPr>
              <a:t> 11. mai 2016</a:t>
            </a:r>
            <a:endParaRPr lang="nb-NO" dirty="0">
              <a:latin typeface="Palatino Linotype" panose="02040502050505030304" pitchFamily="18" charset="0"/>
            </a:endParaRPr>
          </a:p>
        </p:txBody>
      </p:sp>
      <p:pic>
        <p:nvPicPr>
          <p:cNvPr id="9" name="Plassholder for bilde 8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0" r="2301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7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>
            <a:spLocks noGrp="1"/>
          </p:cNvSpPr>
          <p:nvPr>
            <p:ph type="ctrTitle"/>
          </p:nvPr>
        </p:nvSpPr>
        <p:spPr>
          <a:xfrm>
            <a:off x="680936" y="669925"/>
            <a:ext cx="5265838" cy="1054100"/>
          </a:xfrm>
        </p:spPr>
        <p:txBody>
          <a:bodyPr/>
          <a:lstStyle/>
          <a:p>
            <a:pPr algn="l" eaLnBrk="1" hangingPunct="1">
              <a:defRPr/>
            </a:pPr>
            <a:r>
              <a:rPr lang="nb-NO" sz="2800" dirty="0" smtClean="0">
                <a:latin typeface="+mj-lt"/>
                <a:cs typeface="Arial" pitchFamily="34" charset="0"/>
              </a:rPr>
              <a:t>Største norske fiskerier  </a:t>
            </a:r>
            <a:r>
              <a:rPr lang="nb-NO" sz="2000" dirty="0" smtClean="0">
                <a:latin typeface="+mj-lt"/>
                <a:cs typeface="Arial" pitchFamily="34" charset="0"/>
              </a:rPr>
              <a:t>Kvantum 2015</a:t>
            </a:r>
            <a:r>
              <a:rPr lang="nb-NO" sz="2000" baseline="30000" dirty="0" smtClean="0">
                <a:latin typeface="+mj-lt"/>
                <a:cs typeface="Arial" pitchFamily="34" charset="0"/>
              </a:rPr>
              <a:t>*</a:t>
            </a:r>
            <a:endParaRPr lang="nb-NO" sz="2000" baseline="30000" dirty="0">
              <a:latin typeface="+mj-lt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>
          <a:xfrm>
            <a:off x="539750" y="2205038"/>
            <a:ext cx="8229600" cy="4094162"/>
          </a:xfrm>
          <a:prstGeom prst="rect">
            <a:avLst/>
          </a:prstGeom>
        </p:spPr>
        <p:txBody>
          <a:bodyPr lIns="0" tIns="0" rIns="0" bIns="0">
            <a:normAutofit fontScale="55000" lnSpcReduction="20000"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SzPct val="125000"/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  <a:lvl2pPr marL="539750" indent="-187325" algn="l" defTabSz="914400" rtl="0" eaLnBrk="1" latinLnBrk="0" hangingPunct="1">
              <a:spcBef>
                <a:spcPct val="20000"/>
              </a:spcBef>
              <a:buSzPct val="125000"/>
              <a:buFont typeface="Arial" pitchFamily="34" charset="0"/>
              <a:buChar char="–"/>
              <a:defRPr sz="16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2pPr>
            <a:lvl3pPr marL="989013" indent="-179388" algn="l" defTabSz="914400" rtl="0" eaLnBrk="1" latinLnBrk="0" hangingPunct="1">
              <a:spcBef>
                <a:spcPct val="20000"/>
              </a:spcBef>
              <a:buSzPct val="125000"/>
              <a:buFont typeface="Arial" pitchFamily="34" charset="0"/>
              <a:buChar char="•"/>
              <a:defRPr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3pPr>
            <a:lvl4pPr marL="1258888" indent="-179388" algn="l" defTabSz="914400" rtl="0" eaLnBrk="1" latinLnBrk="0" hangingPunct="1">
              <a:spcBef>
                <a:spcPct val="20000"/>
              </a:spcBef>
              <a:buSzPct val="125000"/>
              <a:buFont typeface="Arial" pitchFamily="34" charset="0"/>
              <a:buChar char="–"/>
              <a:defRPr sz="12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4pPr>
            <a:lvl5pPr marL="1701800" indent="-171450" algn="l" defTabSz="914400" rtl="0" eaLnBrk="1" latinLnBrk="0" hangingPunct="1">
              <a:spcBef>
                <a:spcPct val="20000"/>
              </a:spcBef>
              <a:buSzPct val="125000"/>
              <a:buFont typeface="Arial" pitchFamily="34" charset="0"/>
              <a:buChar char="»"/>
              <a:defRPr sz="12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nb-NO" sz="36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nb-NO" sz="3600" b="1" dirty="0" smtClean="0">
                <a:solidFill>
                  <a:srgbClr val="002060"/>
                </a:solidFill>
                <a:cs typeface="Arial" charset="0"/>
              </a:rPr>
              <a:t>     </a:t>
            </a:r>
            <a:endParaRPr lang="nb-NO" sz="2000" b="1" dirty="0">
              <a:solidFill>
                <a:srgbClr val="002060"/>
              </a:solidFill>
              <a:cs typeface="Arial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nb-NO" b="1" dirty="0" smtClean="0">
              <a:solidFill>
                <a:srgbClr val="002060"/>
              </a:solidFill>
              <a:cs typeface="Arial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nb-NO" b="1" dirty="0">
              <a:solidFill>
                <a:srgbClr val="002060"/>
              </a:solidFill>
              <a:cs typeface="Arial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nb-NO" b="1" dirty="0" smtClean="0">
              <a:solidFill>
                <a:srgbClr val="002060"/>
              </a:solidFill>
              <a:cs typeface="Arial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nb-NO" b="1" dirty="0">
              <a:solidFill>
                <a:srgbClr val="002060"/>
              </a:solidFill>
              <a:cs typeface="Arial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nb-NO" b="1" dirty="0" smtClean="0">
              <a:solidFill>
                <a:srgbClr val="002060"/>
              </a:solidFill>
              <a:cs typeface="Arial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nb-NO" b="1" dirty="0">
              <a:solidFill>
                <a:srgbClr val="002060"/>
              </a:solidFill>
              <a:cs typeface="Arial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nb-NO" sz="3600" b="1" dirty="0" smtClean="0">
              <a:solidFill>
                <a:srgbClr val="002060"/>
              </a:solidFill>
              <a:cs typeface="Arial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nb-NO" sz="3600" b="1" dirty="0" smtClean="0">
              <a:solidFill>
                <a:srgbClr val="002060"/>
              </a:solidFill>
              <a:cs typeface="Arial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nb-NO" sz="3600" b="1" dirty="0">
              <a:solidFill>
                <a:srgbClr val="002060"/>
              </a:solidFill>
              <a:cs typeface="Arial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nb-NO" sz="3600" b="1" dirty="0" smtClean="0">
              <a:solidFill>
                <a:srgbClr val="002060"/>
              </a:solidFill>
              <a:cs typeface="Arial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nb-NO" sz="5700" b="1" dirty="0" smtClean="0">
              <a:solidFill>
                <a:srgbClr val="002060"/>
              </a:solidFill>
              <a:cs typeface="Arial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nb-NO" sz="5700" b="1" dirty="0" smtClean="0">
              <a:solidFill>
                <a:srgbClr val="002060"/>
              </a:solidFill>
              <a:cs typeface="Arial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nb-NO" sz="5100" b="1" dirty="0" smtClean="0">
                <a:solidFill>
                  <a:schemeClr val="tx1"/>
                </a:solidFill>
                <a:cs typeface="Arial" charset="0"/>
              </a:rPr>
              <a:t>  </a:t>
            </a:r>
            <a:r>
              <a:rPr lang="nb-NO" sz="3600" dirty="0" smtClean="0">
                <a:solidFill>
                  <a:schemeClr val="tx1"/>
                </a:solidFill>
                <a:latin typeface="+mn-lt"/>
                <a:cs typeface="Arial" charset="0"/>
              </a:rPr>
              <a:t>2,3 </a:t>
            </a:r>
            <a:r>
              <a:rPr lang="nb-NO" sz="3600" dirty="0">
                <a:solidFill>
                  <a:schemeClr val="tx1"/>
                </a:solidFill>
                <a:latin typeface="+mn-lt"/>
                <a:cs typeface="Arial" charset="0"/>
              </a:rPr>
              <a:t>mill </a:t>
            </a:r>
            <a:r>
              <a:rPr lang="nb-NO" sz="2900" dirty="0">
                <a:solidFill>
                  <a:schemeClr val="tx1"/>
                </a:solidFill>
                <a:latin typeface="+mn-lt"/>
                <a:cs typeface="Arial" charset="0"/>
              </a:rPr>
              <a:t>tonn fangst i Norge i </a:t>
            </a:r>
            <a:r>
              <a:rPr lang="nb-NO" sz="2900" dirty="0" smtClean="0">
                <a:solidFill>
                  <a:schemeClr val="tx1"/>
                </a:solidFill>
                <a:latin typeface="+mn-lt"/>
                <a:cs typeface="Arial" charset="0"/>
              </a:rPr>
              <a:t>2015</a:t>
            </a:r>
            <a:endParaRPr lang="nb-NO" sz="290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nb-NO" sz="2600" b="1" dirty="0">
                <a:solidFill>
                  <a:srgbClr val="002060"/>
                </a:solidFill>
                <a:cs typeface="Arial" charset="0"/>
              </a:rPr>
              <a:t>	</a:t>
            </a:r>
          </a:p>
          <a:p>
            <a:pPr marL="0" indent="0">
              <a:buFont typeface="Arial" pitchFamily="34" charset="0"/>
              <a:buNone/>
              <a:defRPr/>
            </a:pPr>
            <a:endParaRPr lang="nb-NO" b="1" dirty="0" smtClean="0">
              <a:solidFill>
                <a:srgbClr val="002060"/>
              </a:solidFill>
              <a:cs typeface="Arial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nb-NO" b="1" dirty="0">
              <a:solidFill>
                <a:srgbClr val="002060"/>
              </a:solidFill>
              <a:cs typeface="Arial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nb-NO" sz="1400" i="1" dirty="0" smtClean="0">
              <a:solidFill>
                <a:srgbClr val="002060"/>
              </a:solidFill>
              <a:cs typeface="Arial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nb-NO" sz="2500" i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nb-NO" dirty="0" smtClean="0"/>
          </a:p>
        </p:txBody>
      </p:sp>
      <p:graphicFrame>
        <p:nvGraphicFramePr>
          <p:cNvPr id="8" name="Tabell 7"/>
          <p:cNvGraphicFramePr>
            <a:graphicFrameLocks noGrp="1"/>
          </p:cNvGraphicFramePr>
          <p:nvPr>
            <p:extLst/>
          </p:nvPr>
        </p:nvGraphicFramePr>
        <p:xfrm>
          <a:off x="1527242" y="2205038"/>
          <a:ext cx="6050605" cy="2444784"/>
        </p:xfrm>
        <a:graphic>
          <a:graphicData uri="http://schemas.openxmlformats.org/drawingml/2006/table">
            <a:tbl>
              <a:tblPr bandRow="1">
                <a:effectLst>
                  <a:outerShdw dist="20000" sx="1000" sy="1000" rotWithShape="0">
                    <a:srgbClr val="000000"/>
                  </a:outerShdw>
                </a:effectLst>
                <a:tableStyleId>{08FB837D-C827-4EFA-A057-4D05807E0F7C}</a:tableStyleId>
              </a:tblPr>
              <a:tblGrid>
                <a:gridCol w="2467884"/>
                <a:gridCol w="3582721"/>
              </a:tblGrid>
              <a:tr h="407464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/>
                        <a:t>Pelagisk fisk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CEB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/>
                        <a:t>                      </a:t>
                      </a:r>
                      <a:r>
                        <a:rPr lang="nb-NO" sz="1600" u="none" strike="noStrike" dirty="0" smtClean="0"/>
                        <a:t>  </a:t>
                      </a:r>
                      <a:r>
                        <a:rPr lang="nb-NO" sz="1600" u="none" strike="noStrike" dirty="0"/>
                        <a:t>1 </a:t>
                      </a:r>
                      <a:r>
                        <a:rPr lang="nb-NO" sz="1600" u="none" strike="noStrike" dirty="0" smtClean="0"/>
                        <a:t>331 </a:t>
                      </a:r>
                      <a:r>
                        <a:rPr lang="nb-NO" sz="1600" u="none" strike="noStrike" dirty="0"/>
                        <a:t>000  tonn 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CEB2">
                        <a:alpha val="40000"/>
                      </a:srgbClr>
                    </a:solidFill>
                  </a:tcPr>
                </a:tc>
              </a:tr>
              <a:tr h="407464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/>
                        <a:t>Torsk og torskeartet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/>
                        <a:t>                    </a:t>
                      </a:r>
                      <a:r>
                        <a:rPr lang="nb-NO" sz="1600" u="none" strike="noStrike" dirty="0" smtClean="0"/>
                        <a:t>       705 </a:t>
                      </a:r>
                      <a:r>
                        <a:rPr lang="nb-NO" sz="1600" u="none" strike="noStrike" dirty="0"/>
                        <a:t>000  tonn 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64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/>
                        <a:t>Skall- og bløtdyr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CEB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/>
                        <a:t>                         </a:t>
                      </a:r>
                      <a:r>
                        <a:rPr lang="nb-NO" sz="1600" u="none" strike="noStrike" dirty="0" smtClean="0"/>
                        <a:t>  214 </a:t>
                      </a:r>
                      <a:r>
                        <a:rPr lang="nb-NO" sz="1600" u="none" strike="noStrike" dirty="0"/>
                        <a:t>000  tonn 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CEB2">
                        <a:alpha val="40000"/>
                      </a:srgbClr>
                    </a:solidFill>
                  </a:tcPr>
                </a:tc>
              </a:tr>
              <a:tr h="407464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/>
                        <a:t>Flat- og bunnfisk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/>
                        <a:t>                           </a:t>
                      </a:r>
                      <a:r>
                        <a:rPr lang="nb-NO" sz="1600" u="none" strike="noStrike" baseline="0" dirty="0" smtClean="0"/>
                        <a:t> </a:t>
                      </a:r>
                      <a:r>
                        <a:rPr lang="nb-NO" sz="1600" u="none" strike="noStrike" dirty="0" smtClean="0"/>
                        <a:t> 66 </a:t>
                      </a:r>
                      <a:r>
                        <a:rPr lang="nb-NO" sz="1600" u="none" strike="noStrike" dirty="0"/>
                        <a:t>000  tonn 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64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 smtClean="0"/>
                        <a:t>Dypvannsfisk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CEB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/>
                        <a:t>                              </a:t>
                      </a:r>
                      <a:r>
                        <a:rPr lang="nb-NO" sz="1600" u="none" strike="noStrike" baseline="0" dirty="0" smtClean="0"/>
                        <a:t> </a:t>
                      </a:r>
                      <a:r>
                        <a:rPr lang="nb-NO" sz="1600" u="none" strike="noStrike" dirty="0" smtClean="0"/>
                        <a:t>2 300  </a:t>
                      </a:r>
                      <a:r>
                        <a:rPr lang="nb-NO" sz="1600" u="none" strike="noStrike" dirty="0"/>
                        <a:t>tonn 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CEB2">
                        <a:alpha val="40000"/>
                      </a:srgbClr>
                    </a:solidFill>
                  </a:tcPr>
                </a:tc>
              </a:tr>
              <a:tr h="407464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 strike="noStrike" dirty="0" smtClean="0"/>
                        <a:t>Annet og uspes.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/>
                        <a:t>                              </a:t>
                      </a:r>
                      <a:r>
                        <a:rPr lang="nb-NO" sz="1600" u="none" strike="noStrike" dirty="0" smtClean="0"/>
                        <a:t> </a:t>
                      </a:r>
                      <a:r>
                        <a:rPr lang="nb-NO" sz="1600" u="none" strike="noStrike" dirty="0"/>
                        <a:t>1</a:t>
                      </a:r>
                      <a:r>
                        <a:rPr lang="nb-NO" sz="1600" u="none" strike="noStrike" dirty="0" smtClean="0"/>
                        <a:t> 700  </a:t>
                      </a:r>
                      <a:r>
                        <a:rPr lang="nb-NO" sz="1600" u="none" strike="noStrike" dirty="0"/>
                        <a:t>tonn 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kstSylinder 5"/>
          <p:cNvSpPr txBox="1"/>
          <p:nvPr/>
        </p:nvSpPr>
        <p:spPr>
          <a:xfrm>
            <a:off x="7800393" y="6429444"/>
            <a:ext cx="12503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 smtClean="0">
                <a:latin typeface="+mj-lt"/>
              </a:rPr>
              <a:t>* Foreløpige tall</a:t>
            </a:r>
            <a:endParaRPr lang="nb-NO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11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34975" y="705960"/>
            <a:ext cx="5511800" cy="1054100"/>
          </a:xfrm>
        </p:spPr>
        <p:txBody>
          <a:bodyPr/>
          <a:lstStyle/>
          <a:p>
            <a:pPr algn="l" eaLnBrk="1" hangingPunct="1">
              <a:defRPr/>
            </a:pPr>
            <a:r>
              <a:rPr lang="nb-NO" sz="2800" dirty="0">
                <a:solidFill>
                  <a:srgbClr val="FF0000"/>
                </a:solidFill>
                <a:latin typeface="+mj-lt"/>
              </a:rPr>
              <a:t>Det norske systemet for kvotefordeling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14675" y="2866546"/>
            <a:ext cx="2828925" cy="581025"/>
          </a:xfrm>
          <a:prstGeom prst="rect">
            <a:avLst/>
          </a:prstGeom>
          <a:solidFill>
            <a:srgbClr val="DBD3B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 dirty="0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11500" y="2055333"/>
            <a:ext cx="2828925" cy="581025"/>
          </a:xfrm>
          <a:prstGeom prst="rect">
            <a:avLst/>
          </a:prstGeom>
          <a:solidFill>
            <a:srgbClr val="DBD3B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 dirty="0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55875" y="4846158"/>
            <a:ext cx="4149725" cy="390525"/>
          </a:xfrm>
          <a:prstGeom prst="rect">
            <a:avLst/>
          </a:prstGeom>
          <a:solidFill>
            <a:srgbClr val="DBD3B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 dirty="0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25563" y="3793646"/>
            <a:ext cx="2133600" cy="528637"/>
          </a:xfrm>
          <a:prstGeom prst="rect">
            <a:avLst/>
          </a:prstGeom>
          <a:solidFill>
            <a:srgbClr val="DBD3B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nb-NO" sz="1600" dirty="0">
                <a:latin typeface="+mn-lt"/>
              </a:rPr>
              <a:t>Åpent høringsmøte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525963" y="2645883"/>
            <a:ext cx="0" cy="219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nb-NO" dirty="0">
              <a:latin typeface="+mn-lt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525963" y="3445983"/>
            <a:ext cx="0" cy="1381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nb-NO" dirty="0">
              <a:latin typeface="+mn-lt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4525963" y="5241446"/>
            <a:ext cx="0" cy="223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nb-NO" dirty="0">
              <a:latin typeface="+mn-lt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3763963" y="2179158"/>
            <a:ext cx="17526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762000">
              <a:defRPr/>
            </a:pPr>
            <a:r>
              <a:rPr lang="nb-NO" dirty="0">
                <a:latin typeface="+mn-lt"/>
              </a:rPr>
              <a:t>Norsk kvote</a:t>
            </a: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3263900" y="2896708"/>
            <a:ext cx="2590800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762000">
              <a:defRPr/>
            </a:pPr>
            <a:r>
              <a:rPr lang="nb-NO" sz="1600" dirty="0">
                <a:latin typeface="+mn-lt"/>
              </a:rPr>
              <a:t>F</a:t>
            </a:r>
            <a:r>
              <a:rPr lang="nb-NO" sz="1600" dirty="0" smtClean="0">
                <a:latin typeface="+mn-lt"/>
              </a:rPr>
              <a:t>iskeridirektørens</a:t>
            </a:r>
            <a:endParaRPr lang="nb-NO" sz="1600" dirty="0">
              <a:latin typeface="+mn-lt"/>
            </a:endParaRPr>
          </a:p>
          <a:p>
            <a:pPr algn="ctr" defTabSz="762000">
              <a:defRPr/>
            </a:pPr>
            <a:r>
              <a:rPr lang="nb-NO" sz="1600" dirty="0">
                <a:latin typeface="+mn-lt"/>
              </a:rPr>
              <a:t>reguleringsforslag</a:t>
            </a: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2780370" y="4860446"/>
            <a:ext cx="3680112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defTabSz="762000">
              <a:defRPr/>
            </a:pPr>
            <a:r>
              <a:rPr lang="nb-NO" sz="1600" dirty="0" smtClean="0">
                <a:latin typeface="+mn-lt"/>
              </a:rPr>
              <a:t>Nærings- og fiskeridepartementet</a:t>
            </a:r>
            <a:endParaRPr lang="nb-NO" sz="1600" dirty="0">
              <a:latin typeface="+mn-lt"/>
            </a:endParaRPr>
          </a:p>
        </p:txBody>
      </p:sp>
      <p:grpSp>
        <p:nvGrpSpPr>
          <p:cNvPr id="40973" name="Group 27"/>
          <p:cNvGrpSpPr>
            <a:grpSpLocks/>
          </p:cNvGrpSpPr>
          <p:nvPr/>
        </p:nvGrpSpPr>
        <p:grpSpPr bwMode="auto">
          <a:xfrm>
            <a:off x="2555875" y="5465227"/>
            <a:ext cx="4149725" cy="620709"/>
            <a:chOff x="1248" y="3354"/>
            <a:chExt cx="2614" cy="246"/>
          </a:xfrm>
          <a:solidFill>
            <a:srgbClr val="DBD3B1"/>
          </a:solidFill>
        </p:grpSpPr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1248" y="3354"/>
              <a:ext cx="2614" cy="24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 dirty="0">
                <a:latin typeface="+mn-lt"/>
              </a:endParaRPr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1503" y="3365"/>
              <a:ext cx="2066" cy="231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defTabSz="762000">
                <a:defRPr/>
              </a:pPr>
              <a:r>
                <a:rPr lang="nb-NO" sz="1600" dirty="0">
                  <a:latin typeface="+mn-lt"/>
                </a:rPr>
                <a:t>Fiskeridirektoratet</a:t>
              </a:r>
            </a:p>
            <a:p>
              <a:pPr algn="ctr" defTabSz="762000">
                <a:defRPr/>
              </a:pPr>
              <a:r>
                <a:rPr lang="nb-NO" sz="1600" dirty="0">
                  <a:latin typeface="+mn-lt"/>
                </a:rPr>
                <a:t>k</a:t>
              </a:r>
              <a:r>
                <a:rPr lang="nb-NO" sz="1600" dirty="0" smtClean="0">
                  <a:latin typeface="+mn-lt"/>
                </a:rPr>
                <a:t>unngjøring </a:t>
              </a:r>
              <a:r>
                <a:rPr lang="nb-NO" sz="1600" dirty="0">
                  <a:latin typeface="+mn-lt"/>
                </a:rPr>
                <a:t>og iverksettelse</a:t>
              </a:r>
            </a:p>
          </p:txBody>
        </p:sp>
      </p:grpSp>
      <p:sp>
        <p:nvSpPr>
          <p:cNvPr id="18" name="Line 23"/>
          <p:cNvSpPr>
            <a:spLocks noChangeShapeType="1"/>
          </p:cNvSpPr>
          <p:nvPr/>
        </p:nvSpPr>
        <p:spPr bwMode="auto">
          <a:xfrm>
            <a:off x="2011363" y="3179283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n-lt"/>
            </a:endParaRPr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>
            <a:off x="2011363" y="317928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n-lt"/>
            </a:endParaRPr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2011363" y="508428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n-lt"/>
            </a:endParaRPr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>
            <a:off x="2011363" y="4322283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52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Kvotefordeling torsk etter «</a:t>
            </a:r>
            <a:r>
              <a:rPr lang="nb-NO" dirty="0" err="1" smtClean="0">
                <a:solidFill>
                  <a:srgbClr val="FF0000"/>
                </a:solidFill>
              </a:rPr>
              <a:t>trålstigen</a:t>
            </a:r>
            <a:r>
              <a:rPr lang="nb-NO" dirty="0" smtClean="0">
                <a:solidFill>
                  <a:srgbClr val="FF0000"/>
                </a:solidFill>
              </a:rPr>
              <a:t>»</a:t>
            </a:r>
            <a:endParaRPr lang="nb-NO" dirty="0">
              <a:solidFill>
                <a:srgbClr val="FF0000"/>
              </a:solidFill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sz="quarter" idx="10"/>
          </p:nvPr>
        </p:nvPicPr>
        <p:blipFill rotWithShape="1">
          <a:blip r:embed="rId3"/>
          <a:srcRect l="18613" t="16479" r="25714" b="6542"/>
          <a:stretch/>
        </p:blipFill>
        <p:spPr>
          <a:xfrm>
            <a:off x="1584958" y="1410788"/>
            <a:ext cx="5974082" cy="516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79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Finnmarksmodellen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	</a:t>
            </a:r>
            <a:r>
              <a:rPr lang="nb-N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Består av kystfartøy i lukket gruppe, fordelt på fire reguleringsgrupper 	etter hjemmelslengder:</a:t>
            </a:r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5" name="Bilde 4"/>
          <p:cNvPicPr/>
          <p:nvPr/>
        </p:nvPicPr>
        <p:blipFill rotWithShape="1">
          <a:blip r:embed="rId2"/>
          <a:srcRect l="13716" t="36166" r="30665" b="33348"/>
          <a:stretch/>
        </p:blipFill>
        <p:spPr bwMode="auto">
          <a:xfrm>
            <a:off x="914400" y="2412274"/>
            <a:ext cx="7228114" cy="28041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2983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Hjemmelslengde u/11 m</a:t>
            </a:r>
            <a:endParaRPr lang="nb-NO" dirty="0">
              <a:solidFill>
                <a:srgbClr val="FF0000"/>
              </a:solidFill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sz="quarter" idx="10"/>
          </p:nvPr>
        </p:nvPicPr>
        <p:blipFill rotWithShape="1">
          <a:blip r:embed="rId3"/>
          <a:srcRect l="19300" t="33890" r="29151" b="33301"/>
          <a:stretch/>
        </p:blipFill>
        <p:spPr>
          <a:xfrm>
            <a:off x="661851" y="2159725"/>
            <a:ext cx="7672096" cy="279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86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Hjemmelslengde o/11 m</a:t>
            </a:r>
            <a:endParaRPr lang="nb-NO" dirty="0">
              <a:solidFill>
                <a:srgbClr val="FF0000"/>
              </a:solidFill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sz="quarter" idx="10"/>
          </p:nvPr>
        </p:nvPicPr>
        <p:blipFill rotWithShape="1">
          <a:blip r:embed="rId3"/>
          <a:srcRect l="18957" t="17945" r="40720" b="5442"/>
          <a:stretch/>
        </p:blipFill>
        <p:spPr>
          <a:xfrm>
            <a:off x="783771" y="1193074"/>
            <a:ext cx="4389120" cy="521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9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Åpen gruppe</a:t>
            </a:r>
            <a:endParaRPr lang="nb-NO" dirty="0">
              <a:solidFill>
                <a:srgbClr val="FF0000"/>
              </a:solidFill>
            </a:endParaRP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l="15864" t="58084" r="16092" b="20838"/>
          <a:stretch/>
        </p:blipFill>
        <p:spPr>
          <a:xfrm>
            <a:off x="492690" y="2374710"/>
            <a:ext cx="7747212" cy="19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0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Strukturkvoteordningen for </a:t>
            </a:r>
            <a:r>
              <a:rPr lang="nb-NO" u="sng" dirty="0" smtClean="0">
                <a:solidFill>
                  <a:srgbClr val="FF0000"/>
                </a:solidFill>
              </a:rPr>
              <a:t>kystflåten</a:t>
            </a:r>
            <a:endParaRPr lang="nb-NO" u="sng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Innført i 2003 (med virkning fra 2004)</a:t>
            </a:r>
          </a:p>
          <a:p>
            <a:pPr lvl="1"/>
            <a:r>
              <a:rPr lang="nb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nb-N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ndret i 2007 og 2013</a:t>
            </a: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/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åpner for at et fartøy kan tildeles kvote i tillegg til grunnkvoten</a:t>
            </a:r>
          </a:p>
          <a:p>
            <a:pPr marL="800100" lvl="1"/>
            <a:r>
              <a:rPr lang="nb-N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forutsetter at ett fartøy tas ut av fiske og kondemneres, og </a:t>
            </a:r>
          </a:p>
          <a:p>
            <a:pPr marL="800100" lvl="1"/>
            <a:r>
              <a:rPr lang="nb-N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deltakeradgangene oppgis</a:t>
            </a:r>
          </a:p>
          <a:p>
            <a:pPr marL="800100" lvl="1"/>
            <a:r>
              <a:rPr lang="nb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nb-N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jør det mulig for fartøyeier å fiske mer enn en kvote med fartøyet</a:t>
            </a:r>
          </a:p>
          <a:p>
            <a:pPr marL="800100" lvl="1"/>
            <a:r>
              <a:rPr lang="nb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nb-N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trukturkvotene tildeles for ett år av gangen, og inntil 20 år (se illustrasjon)</a:t>
            </a:r>
          </a:p>
          <a:p>
            <a:pPr marL="800100" lvl="1"/>
            <a:r>
              <a:rPr lang="nb-N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prosent avkortning i kvoten (se illustrasjon)</a:t>
            </a:r>
          </a:p>
          <a:p>
            <a:pPr marL="800100" lvl="1"/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17708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Skisse strukturering</a:t>
            </a:r>
            <a:endParaRPr lang="nb-NO" dirty="0">
              <a:solidFill>
                <a:srgbClr val="FF0000"/>
              </a:solidFill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l="23653" t="23260" r="45532" b="51630"/>
          <a:stretch/>
        </p:blipFill>
        <p:spPr>
          <a:xfrm>
            <a:off x="512955" y="1804744"/>
            <a:ext cx="7175353" cy="365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2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Skisse avkortning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42" y="2228328"/>
            <a:ext cx="7149120" cy="381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5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Temaer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435431" y="1345260"/>
            <a:ext cx="8238670" cy="5137183"/>
          </a:xfrm>
        </p:spPr>
        <p:txBody>
          <a:bodyPr/>
          <a:lstStyle/>
          <a:p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Trender i fiskerinæringen generelt og Skjervøy kommune spesielt</a:t>
            </a: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Rekruteringskvote</a:t>
            </a:r>
          </a:p>
          <a:p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Ungdomsfiske</a:t>
            </a: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Enkelte 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regioner </a:t>
            </a:r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handler flere fartøy og kvoter enn andre</a:t>
            </a:r>
          </a:p>
          <a:p>
            <a:pPr lvl="1" indent="-342900"/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hva 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skal til for å få flere fiskere i Skjervøy.</a:t>
            </a:r>
          </a:p>
          <a:p>
            <a:pPr marL="0" indent="0">
              <a:buNone/>
            </a:pPr>
            <a:endParaRPr lang="nb-NO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nb-NO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endParaRPr lang="nb-NO" dirty="0" smtClean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69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Begrensninger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nb-NO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Fartøy med hjemmelslengde for kvotetildeling mellom 11 og 14,99 meter </a:t>
            </a:r>
            <a:endParaRPr lang="nb-NO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nb-N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 </a:t>
            </a:r>
            <a:r>
              <a:rPr lang="nb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ikke tildeles større kvote enn 2 ganger fartøyets egen kvote, inkludert fartøyets egen kvote</a:t>
            </a:r>
            <a:r>
              <a:rPr lang="nb-N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(«2+2»)</a:t>
            </a:r>
            <a:endParaRPr lang="nb-N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nb-NO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nb-N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Dersom </a:t>
            </a:r>
            <a:r>
              <a:rPr lang="nb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fartøyet bare tildeles strukturkvote enten i torskesektoren eller i pelagisk sektor, gjelder likevel et kvotetak på 3 ganger fartøyets egen kvote i hvert enkelt fiskeri i sektoren, inkludert fartøyets egen kvote</a:t>
            </a:r>
            <a:r>
              <a:rPr lang="nb-N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(«3+1»)</a:t>
            </a:r>
            <a:endParaRPr lang="nb-N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52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Begrensninger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Fartøy med </a:t>
            </a:r>
            <a:r>
              <a:rPr lang="nb-NO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hjemmelslengde </a:t>
            </a:r>
            <a:r>
              <a:rPr lang="nb-NO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mellom </a:t>
            </a:r>
            <a:r>
              <a:rPr lang="nb-NO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og 27,99 </a:t>
            </a:r>
            <a:r>
              <a:rPr lang="nb-NO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meter</a:t>
            </a:r>
          </a:p>
          <a:p>
            <a:pPr marL="0" indent="0">
              <a:buNone/>
            </a:pPr>
            <a:r>
              <a:rPr lang="nb-NO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nb-N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 </a:t>
            </a:r>
            <a:r>
              <a:rPr lang="nb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ikke tildeles større kvote enn 3 ganger fartøyets egen kvote, inkludert </a:t>
            </a:r>
            <a:r>
              <a:rPr lang="nb-N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fartøyets </a:t>
            </a:r>
            <a:r>
              <a:rPr lang="nb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egen kvote</a:t>
            </a:r>
            <a:r>
              <a:rPr lang="nb-N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(«3+3»)</a:t>
            </a:r>
          </a:p>
          <a:p>
            <a:pPr marL="0" indent="0">
              <a:buNone/>
            </a:pPr>
            <a:endParaRPr lang="nb-N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42900"/>
            <a:r>
              <a:rPr lang="nb-N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 </a:t>
            </a:r>
            <a:r>
              <a:rPr lang="nb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likevel tildeles kvote inntil 4 ganger fartøyets egen kvote, inkludert fartøyets egen kvote, i enten torskesektoren eller pelagisk sektor dersom fartøyet ikke tildeles mer enn 2 ganger fartøyets egen kvote inkludert fartøyets egen kvote i den andre sektoren</a:t>
            </a:r>
            <a:r>
              <a:rPr lang="nb-N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(«4+2»)</a:t>
            </a:r>
            <a:endParaRPr lang="nb-N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24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«Skjervøy før og nå»</a:t>
            </a:r>
            <a:br>
              <a:rPr lang="nb-NO" dirty="0" smtClean="0">
                <a:solidFill>
                  <a:srgbClr val="FF0000"/>
                </a:solidFill>
              </a:rPr>
            </a:br>
            <a:r>
              <a:rPr lang="nb-NO" dirty="0" smtClean="0">
                <a:solidFill>
                  <a:srgbClr val="FF0000"/>
                </a:solidFill>
              </a:rPr>
              <a:t>-fiskere blad-B</a:t>
            </a:r>
            <a:endParaRPr lang="nb-NO" dirty="0">
              <a:solidFill>
                <a:srgbClr val="FF0000"/>
              </a:solidFill>
            </a:endParaRPr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810941287"/>
              </p:ext>
            </p:extLst>
          </p:nvPr>
        </p:nvGraphicFramePr>
        <p:xfrm>
          <a:off x="1088572" y="1769783"/>
          <a:ext cx="6522718" cy="2871886"/>
        </p:xfrm>
        <a:graphic>
          <a:graphicData uri="http://schemas.openxmlformats.org/drawingml/2006/table">
            <a:tbl>
              <a:tblPr/>
              <a:tblGrid>
                <a:gridCol w="1005843"/>
                <a:gridCol w="788125"/>
                <a:gridCol w="788125"/>
                <a:gridCol w="788125"/>
                <a:gridCol w="788125"/>
                <a:gridCol w="788125"/>
                <a:gridCol w="788125"/>
                <a:gridCol w="788125"/>
              </a:tblGrid>
              <a:tr h="47701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Alder/årstall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1985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1990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1995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2000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2005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2010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2015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708951"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nb-NO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283</a:t>
                      </a:r>
                      <a:endParaRPr lang="nb-N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nb-NO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274</a:t>
                      </a:r>
                      <a:endParaRPr lang="nb-N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nb-NO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228</a:t>
                      </a:r>
                      <a:endParaRPr lang="nb-N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nb-NO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152</a:t>
                      </a:r>
                      <a:endParaRPr lang="nb-N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nb-NO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113</a:t>
                      </a:r>
                      <a:endParaRPr lang="nb-N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nb-NO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92</a:t>
                      </a:r>
                      <a:endParaRPr lang="nb-N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nb-NO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74</a:t>
                      </a:r>
                      <a:endParaRPr lang="nb-N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314">
                <a:tc>
                  <a:txBody>
                    <a:bodyPr/>
                    <a:lstStyle/>
                    <a:p>
                      <a:pPr algn="ctr" fontAlgn="b"/>
                      <a:endParaRPr lang="nb-NO" sz="1000" b="0" i="0" u="none" strike="noStrike" dirty="0" smtClean="0"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ctr" fontAlgn="b"/>
                      <a:endParaRPr lang="nb-NO" sz="1000" b="0" i="0" u="none" strike="noStrike" dirty="0" smtClean="0"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ctr" fontAlgn="b"/>
                      <a:endParaRPr lang="nb-NO" sz="1000" b="0" i="0" u="none" strike="noStrike" dirty="0" smtClean="0"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ctr" fontAlgn="b"/>
                      <a:endParaRPr lang="nb-NO" sz="1000" b="0" i="0" u="none" strike="noStrike" dirty="0" smtClean="0"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&lt;20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20-29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30-39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40-49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50-59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60-69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&gt;70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000" b="0" i="0" u="none" strike="noStrike" dirty="0" smtClean="0"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55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55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79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69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73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8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56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41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61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31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44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73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«Skjervøy før og nå»</a:t>
            </a:r>
            <a:br>
              <a:rPr lang="nb-NO" dirty="0" smtClean="0">
                <a:solidFill>
                  <a:srgbClr val="FF0000"/>
                </a:solidFill>
              </a:rPr>
            </a:br>
            <a:r>
              <a:rPr lang="nb-NO" dirty="0" smtClean="0">
                <a:solidFill>
                  <a:srgbClr val="FF0000"/>
                </a:solidFill>
              </a:rPr>
              <a:t>-fiskere blad-A</a:t>
            </a:r>
            <a:endParaRPr lang="nb-NO" dirty="0">
              <a:solidFill>
                <a:srgbClr val="FF0000"/>
              </a:solidFill>
            </a:endParaRPr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921377293"/>
              </p:ext>
            </p:extLst>
          </p:nvPr>
        </p:nvGraphicFramePr>
        <p:xfrm>
          <a:off x="1132115" y="2229394"/>
          <a:ext cx="6479175" cy="2567086"/>
        </p:xfrm>
        <a:graphic>
          <a:graphicData uri="http://schemas.openxmlformats.org/drawingml/2006/table">
            <a:tbl>
              <a:tblPr/>
              <a:tblGrid>
                <a:gridCol w="962300"/>
                <a:gridCol w="788125"/>
                <a:gridCol w="788125"/>
                <a:gridCol w="788125"/>
                <a:gridCol w="788125"/>
                <a:gridCol w="788125"/>
                <a:gridCol w="788125"/>
                <a:gridCol w="788125"/>
              </a:tblGrid>
              <a:tr h="47701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Alder/årstall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1985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1990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1995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2000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2005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2010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2015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708951">
                <a:tc>
                  <a:txBody>
                    <a:bodyPr/>
                    <a:lstStyle/>
                    <a:p>
                      <a:pPr algn="ctr" fontAlgn="b"/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109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112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114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96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93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48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21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951">
                <a:tc>
                  <a:txBody>
                    <a:bodyPr/>
                    <a:lstStyle/>
                    <a:p>
                      <a:pPr algn="ctr" fontAlgn="b"/>
                      <a:endParaRPr lang="nb-NO" sz="1000" b="0" i="0" u="none" strike="noStrike" dirty="0" smtClean="0"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ctr" fontAlgn="b"/>
                      <a:endParaRPr lang="nb-NO" sz="1000" b="0" i="0" u="none" strike="noStrike" dirty="0" smtClean="0"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&lt;20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20-29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30-39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40-49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50-59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60-69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&gt;70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31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55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58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38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36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20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13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51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«Skjervøy før og nå»</a:t>
            </a:r>
            <a:br>
              <a:rPr lang="nb-NO" dirty="0" smtClean="0">
                <a:solidFill>
                  <a:srgbClr val="FF0000"/>
                </a:solidFill>
              </a:rPr>
            </a:br>
            <a:r>
              <a:rPr lang="nb-NO" dirty="0" smtClean="0">
                <a:solidFill>
                  <a:srgbClr val="FF0000"/>
                </a:solidFill>
              </a:rPr>
              <a:t>-fartøy</a:t>
            </a:r>
            <a:endParaRPr lang="nb-NO" dirty="0">
              <a:solidFill>
                <a:srgbClr val="FF0000"/>
              </a:solidFill>
            </a:endParaRPr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110786595"/>
              </p:ext>
            </p:extLst>
          </p:nvPr>
        </p:nvGraphicFramePr>
        <p:xfrm>
          <a:off x="1132115" y="2229394"/>
          <a:ext cx="6479175" cy="1185961"/>
        </p:xfrm>
        <a:graphic>
          <a:graphicData uri="http://schemas.openxmlformats.org/drawingml/2006/table">
            <a:tbl>
              <a:tblPr/>
              <a:tblGrid>
                <a:gridCol w="962300"/>
                <a:gridCol w="788125"/>
                <a:gridCol w="788125"/>
                <a:gridCol w="788125"/>
                <a:gridCol w="788125"/>
                <a:gridCol w="788125"/>
                <a:gridCol w="788125"/>
                <a:gridCol w="788125"/>
              </a:tblGrid>
              <a:tr h="47701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Fartøy/Årstall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1985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1990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1995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2000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2005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2010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2015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708951">
                <a:tc>
                  <a:txBody>
                    <a:bodyPr/>
                    <a:lstStyle/>
                    <a:p>
                      <a:pPr algn="ctr" fontAlgn="b"/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369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286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238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230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125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94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63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81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«Skjervøy før og nå»</a:t>
            </a:r>
            <a:br>
              <a:rPr lang="nb-NO" dirty="0" smtClean="0">
                <a:solidFill>
                  <a:srgbClr val="FF0000"/>
                </a:solidFill>
              </a:rPr>
            </a:br>
            <a:r>
              <a:rPr lang="nb-NO" dirty="0" smtClean="0">
                <a:solidFill>
                  <a:srgbClr val="FF0000"/>
                </a:solidFill>
              </a:rPr>
              <a:t>-Nybygget «Ragnhild»</a:t>
            </a:r>
            <a:endParaRPr lang="nb-NO" dirty="0">
              <a:solidFill>
                <a:srgbClr val="FF0000"/>
              </a:solidFill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0" y="1522000"/>
            <a:ext cx="6332561" cy="4216152"/>
          </a:xfrm>
        </p:spPr>
      </p:pic>
    </p:spTree>
    <p:extLst>
      <p:ext uri="{BB962C8B-B14F-4D97-AF65-F5344CB8AC3E}">
        <p14:creationId xmlns:p14="http://schemas.microsoft.com/office/powerpoint/2010/main" val="328585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«Skjervøy før og nå»</a:t>
            </a:r>
            <a:br>
              <a:rPr lang="nb-NO" dirty="0" smtClean="0">
                <a:solidFill>
                  <a:srgbClr val="FF0000"/>
                </a:solidFill>
              </a:rPr>
            </a:br>
            <a:r>
              <a:rPr lang="nb-NO" dirty="0" smtClean="0">
                <a:solidFill>
                  <a:srgbClr val="FF0000"/>
                </a:solidFill>
              </a:rPr>
              <a:t>-deltakeradganger</a:t>
            </a:r>
            <a:endParaRPr lang="nb-NO" dirty="0">
              <a:solidFill>
                <a:srgbClr val="FF0000"/>
              </a:solidFill>
            </a:endParaRPr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713717337"/>
              </p:ext>
            </p:extLst>
          </p:nvPr>
        </p:nvGraphicFramePr>
        <p:xfrm>
          <a:off x="1132115" y="2229394"/>
          <a:ext cx="6479175" cy="1894912"/>
        </p:xfrm>
        <a:graphic>
          <a:graphicData uri="http://schemas.openxmlformats.org/drawingml/2006/table">
            <a:tbl>
              <a:tblPr/>
              <a:tblGrid>
                <a:gridCol w="962300"/>
                <a:gridCol w="788125"/>
                <a:gridCol w="788125"/>
                <a:gridCol w="788125"/>
                <a:gridCol w="788125"/>
                <a:gridCol w="788125"/>
                <a:gridCol w="788125"/>
                <a:gridCol w="788125"/>
              </a:tblGrid>
              <a:tr h="47701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Årstall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1985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1990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1995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2000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2005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2010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2015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708951"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Torsk, hyse og sei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29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951"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err="1" smtClean="0">
                          <a:effectLst/>
                          <a:latin typeface="Verdana" panose="020B0604030504040204" pitchFamily="34" charset="0"/>
                        </a:rPr>
                        <a:t>Seinot</a:t>
                      </a:r>
                      <a:endParaRPr lang="nb-NO" sz="1000" b="0" i="0" u="none" strike="noStrike" dirty="0" smtClean="0"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ctr" fontAlgn="b"/>
                      <a:endParaRPr lang="nb-NO" sz="1000" b="0" i="0" u="none" strike="noStrike" dirty="0" smtClean="0"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NVG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000" b="0" i="0" u="none" strike="noStrike" dirty="0" smtClean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000" b="0" i="0" u="none" strike="noStrike" dirty="0" smtClean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  <a:p>
                      <a:pPr algn="ctr" fontAlgn="b"/>
                      <a:endParaRPr lang="nb-NO" sz="1000" b="0" i="0" u="none" strike="noStrike" dirty="0" smtClean="0"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5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8143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«Skjervøy før og nå»</a:t>
            </a:r>
            <a:br>
              <a:rPr lang="nb-NO" dirty="0" smtClean="0">
                <a:solidFill>
                  <a:srgbClr val="FF0000"/>
                </a:solidFill>
              </a:rPr>
            </a:br>
            <a:r>
              <a:rPr lang="nb-NO" dirty="0" smtClean="0">
                <a:solidFill>
                  <a:srgbClr val="FF0000"/>
                </a:solidFill>
              </a:rPr>
              <a:t>-strukturkvoter</a:t>
            </a:r>
            <a:endParaRPr lang="nb-NO" dirty="0">
              <a:solidFill>
                <a:srgbClr val="FF0000"/>
              </a:solidFill>
            </a:endParaRPr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020824332"/>
              </p:ext>
            </p:extLst>
          </p:nvPr>
        </p:nvGraphicFramePr>
        <p:xfrm>
          <a:off x="1132115" y="2229394"/>
          <a:ext cx="6479175" cy="1894912"/>
        </p:xfrm>
        <a:graphic>
          <a:graphicData uri="http://schemas.openxmlformats.org/drawingml/2006/table">
            <a:tbl>
              <a:tblPr/>
              <a:tblGrid>
                <a:gridCol w="962300"/>
                <a:gridCol w="788125"/>
                <a:gridCol w="788125"/>
                <a:gridCol w="788125"/>
                <a:gridCol w="788125"/>
                <a:gridCol w="788125"/>
                <a:gridCol w="788125"/>
                <a:gridCol w="788125"/>
              </a:tblGrid>
              <a:tr h="47701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Årstall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1985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1990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1995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2000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2005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2010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2015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708951"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Torsk, hyse og sei</a:t>
                      </a:r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951"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 err="1" smtClean="0">
                          <a:effectLst/>
                          <a:latin typeface="Verdana" panose="020B0604030504040204" pitchFamily="34" charset="0"/>
                        </a:rPr>
                        <a:t>Seinot</a:t>
                      </a:r>
                      <a:endParaRPr lang="nb-NO" sz="1000" b="0" i="0" u="none" strike="noStrike" dirty="0" smtClean="0"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ctr" fontAlgn="b"/>
                      <a:endParaRPr lang="nb-NO" sz="1000" b="0" i="0" u="none" strike="noStrike" dirty="0" smtClean="0"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ctr" fontAlgn="b"/>
                      <a:r>
                        <a:rPr lang="nb-NO" sz="1000" b="0" i="0" u="none" strike="noStrike" dirty="0" smtClean="0">
                          <a:effectLst/>
                          <a:latin typeface="Verdana" panose="020B0604030504040204" pitchFamily="34" charset="0"/>
                        </a:rPr>
                        <a:t>NVG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000" b="0" i="0" u="none" strike="noStrike" dirty="0" smtClean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000" b="0" i="0" u="none" strike="noStrike" dirty="0" smtClean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000" b="0" i="0" u="none" strike="noStrike" dirty="0" smtClean="0"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ctr" fontAlgn="b"/>
                      <a:endParaRPr lang="nb-NO" sz="1000" b="0" i="0" u="none" strike="noStrike" dirty="0" smtClean="0"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ctr" fontAlgn="b"/>
                      <a:endParaRPr lang="nb-N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2037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«Hvordan bli fisker»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Opptak i fiskermanntallet</a:t>
            </a:r>
          </a:p>
          <a:p>
            <a:pPr lvl="1"/>
            <a:r>
              <a:rPr lang="nb-N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Blad A – deltidsfiskere</a:t>
            </a:r>
          </a:p>
          <a:p>
            <a:pPr lvl="1"/>
            <a:r>
              <a:rPr lang="nb-N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Blad B – heltidsfiskere</a:t>
            </a:r>
          </a:p>
          <a:p>
            <a:pPr marL="457200" lvl="1" indent="0">
              <a:buNone/>
            </a:pPr>
            <a:endParaRPr lang="nb-NO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Erverv av fartøy</a:t>
            </a:r>
          </a:p>
          <a:p>
            <a:pPr lvl="1"/>
            <a:r>
              <a:rPr lang="nb-N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Fartøyet må ha (tilstrekkelig) driftsgrunnlag</a:t>
            </a:r>
          </a:p>
          <a:p>
            <a:pPr lvl="2"/>
            <a:r>
              <a:rPr lang="nb-N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Åpen eller lukket gruppe</a:t>
            </a:r>
          </a:p>
          <a:p>
            <a:pPr lvl="2"/>
            <a:r>
              <a:rPr lang="nb-N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Lukket gruppe (deltakeradganger)</a:t>
            </a:r>
          </a:p>
          <a:p>
            <a:pPr lvl="3"/>
            <a:r>
              <a:rPr lang="nb-N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Særregler for torsk, hyse og sei:</a:t>
            </a:r>
          </a:p>
          <a:p>
            <a:pPr marL="1371600" lvl="3" indent="0">
              <a:buNone/>
            </a:pPr>
            <a:r>
              <a:rPr lang="nb-N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Kjøper og selger må være må manntallsført i samme fylke </a:t>
            </a:r>
          </a:p>
          <a:p>
            <a:pPr marL="457200" lvl="1" indent="0">
              <a:buNone/>
            </a:pPr>
            <a:r>
              <a:rPr lang="nb-N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Særregler for det enkelte fiskeri</a:t>
            </a:r>
            <a:endParaRPr lang="nb-N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1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Rekrutteringskvoter</a:t>
            </a:r>
            <a:endParaRPr lang="nb-NO" dirty="0">
              <a:solidFill>
                <a:srgbClr val="FF0000"/>
              </a:solidFill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04" y="1533525"/>
            <a:ext cx="6444266" cy="4751388"/>
          </a:xfrm>
        </p:spPr>
      </p:pic>
    </p:spTree>
    <p:extLst>
      <p:ext uri="{BB962C8B-B14F-4D97-AF65-F5344CB8AC3E}">
        <p14:creationId xmlns:p14="http://schemas.microsoft.com/office/powerpoint/2010/main" val="655759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Region Nord</a:t>
            </a:r>
            <a:br>
              <a:rPr lang="nb-NO" dirty="0" smtClean="0">
                <a:solidFill>
                  <a:srgbClr val="FF0000"/>
                </a:solidFill>
              </a:rPr>
            </a:br>
            <a:r>
              <a:rPr lang="nb-NO" sz="2000" dirty="0" smtClean="0">
                <a:solidFill>
                  <a:srgbClr val="FF0000"/>
                </a:solidFill>
              </a:rPr>
              <a:t>(geografisk)</a:t>
            </a:r>
            <a:endParaRPr lang="nb-NO" sz="2000" dirty="0">
              <a:solidFill>
                <a:srgbClr val="FF0000"/>
              </a:solidFill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l="40493" t="22161" r="1887" b="25969"/>
          <a:stretch/>
        </p:blipFill>
        <p:spPr>
          <a:xfrm>
            <a:off x="675576" y="1637212"/>
            <a:ext cx="7622263" cy="428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94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Rekrutteringskvoter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Etablert i 2009</a:t>
            </a:r>
          </a:p>
          <a:p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Tildelt 80 deltakeradganger – i hovedsak i fiske etter torsk, hyse og sei</a:t>
            </a:r>
          </a:p>
          <a:p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Øvre aldersgrense er 30 år</a:t>
            </a:r>
          </a:p>
          <a:p>
            <a:pPr lvl="1"/>
            <a:r>
              <a:rPr lang="nb-N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Må eie eget fartøy</a:t>
            </a:r>
          </a:p>
          <a:p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Søkere med utdanning og fartstid prioriteres</a:t>
            </a:r>
          </a:p>
          <a:p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 41 søkere for 2016 oppfylte 21 inngangskriteriene – 10 fikk tildelt</a:t>
            </a:r>
          </a:p>
          <a:p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Lyses ut på høsten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22575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Ungdomsfiske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Påmeldingsordning</a:t>
            </a: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Ungdom fra 12 – 25 år</a:t>
            </a:r>
          </a:p>
          <a:p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Pågår i perioden 20.juni – 12.august</a:t>
            </a:r>
          </a:p>
          <a:p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Redskapsbegrensinger</a:t>
            </a:r>
          </a:p>
          <a:p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Omsetningsgrense på kroner 50 000</a:t>
            </a:r>
          </a:p>
          <a:p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 foregå i regi av en kommune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29590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Hvorfor er noen miljø mer aktive enn andre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nb-NO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Kultur/tradisjon</a:t>
            </a:r>
          </a:p>
          <a:p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Ildsjeler</a:t>
            </a:r>
          </a:p>
          <a:p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Investorer</a:t>
            </a:r>
          </a:p>
          <a:p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Medeiere</a:t>
            </a:r>
          </a:p>
          <a:p>
            <a:r>
              <a:rPr lang="nb-NO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Flerbåts</a:t>
            </a:r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-rederier</a:t>
            </a:r>
          </a:p>
          <a:p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Klynger</a:t>
            </a:r>
          </a:p>
          <a:p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Fiskerifond</a:t>
            </a:r>
          </a:p>
          <a:p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6760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Maritim klynge</a:t>
            </a:r>
            <a:endParaRPr lang="nb-NO" dirty="0">
              <a:solidFill>
                <a:srgbClr val="FF0000"/>
              </a:solidFill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07" y="1494340"/>
            <a:ext cx="6646460" cy="4747472"/>
          </a:xfrm>
        </p:spPr>
      </p:pic>
    </p:spTree>
    <p:extLst>
      <p:ext uri="{BB962C8B-B14F-4D97-AF65-F5344CB8AC3E}">
        <p14:creationId xmlns:p14="http://schemas.microsoft.com/office/powerpoint/2010/main" val="30728420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Vi er å treffe på </a:t>
            </a:r>
            <a:br>
              <a:rPr lang="nb-NO" dirty="0" smtClean="0">
                <a:solidFill>
                  <a:srgbClr val="FF0000"/>
                </a:solidFill>
              </a:rPr>
            </a:br>
            <a:r>
              <a:rPr lang="nb-NO" dirty="0" smtClean="0">
                <a:solidFill>
                  <a:srgbClr val="FF0000"/>
                </a:solidFill>
                <a:hlinkClick r:id="rId3"/>
              </a:rPr>
              <a:t>www.fiskeridir.no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br>
              <a:rPr lang="nb-NO" dirty="0" smtClean="0">
                <a:solidFill>
                  <a:srgbClr val="FF0000"/>
                </a:solidFill>
              </a:rPr>
            </a:br>
            <a:r>
              <a:rPr lang="nb-NO" dirty="0" smtClean="0">
                <a:solidFill>
                  <a:srgbClr val="FF0000"/>
                </a:solidFill>
              </a:rPr>
              <a:t>og i Kystens Hus</a:t>
            </a:r>
            <a:endParaRPr lang="nb-NO" dirty="0">
              <a:solidFill>
                <a:srgbClr val="FF0000"/>
              </a:solidFill>
            </a:endParaRPr>
          </a:p>
        </p:txBody>
      </p:sp>
      <p:pic>
        <p:nvPicPr>
          <p:cNvPr id="4" name="Plassholder for bilde 9"/>
          <p:cNvPicPr>
            <a:picLocks noGrp="1" noChangeAspect="1"/>
          </p:cNvPicPr>
          <p:nvPr>
            <p:ph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5" b="16875"/>
          <a:stretch>
            <a:fillRect/>
          </a:stretch>
        </p:blipFill>
        <p:spPr>
          <a:xfrm>
            <a:off x="434975" y="2089746"/>
            <a:ext cx="8239125" cy="3638946"/>
          </a:xfrm>
        </p:spPr>
      </p:pic>
    </p:spTree>
    <p:extLst>
      <p:ext uri="{BB962C8B-B14F-4D97-AF65-F5344CB8AC3E}">
        <p14:creationId xmlns:p14="http://schemas.microsoft.com/office/powerpoint/2010/main" val="18228203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et fortsatt fint kommunestyremøte – takk for meg!</a:t>
            </a:r>
            <a:endParaRPr lang="nb-NO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86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Region Nord</a:t>
            </a:r>
            <a:br>
              <a:rPr lang="nb-NO" dirty="0" smtClean="0">
                <a:solidFill>
                  <a:srgbClr val="FF0000"/>
                </a:solidFill>
              </a:rPr>
            </a:br>
            <a:r>
              <a:rPr lang="nb-NO" sz="2000" dirty="0" smtClean="0">
                <a:solidFill>
                  <a:srgbClr val="FF0000"/>
                </a:solidFill>
              </a:rPr>
              <a:t>(organisatorisk)</a:t>
            </a:r>
            <a:endParaRPr lang="nb-NO" sz="2000" dirty="0">
              <a:solidFill>
                <a:srgbClr val="FF0000"/>
              </a:solidFill>
            </a:endParaRP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344127289"/>
              </p:ext>
            </p:extLst>
          </p:nvPr>
        </p:nvGraphicFramePr>
        <p:xfrm>
          <a:off x="434975" y="1533525"/>
          <a:ext cx="8239125" cy="4751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5240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41378" y="641350"/>
            <a:ext cx="5234206" cy="10541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nb-NO" sz="2800" dirty="0" smtClean="0">
                <a:solidFill>
                  <a:srgbClr val="FF0000"/>
                </a:solidFill>
                <a:latin typeface="+mj-lt"/>
                <a:ea typeface="+mj-ea"/>
              </a:rPr>
              <a:t>Fiskeridirektoratets samfunnsoppdrag</a:t>
            </a:r>
            <a:endParaRPr lang="nb-NO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3076" name="Plassholder for innhold 2"/>
          <p:cNvSpPr>
            <a:spLocks noGrp="1"/>
          </p:cNvSpPr>
          <p:nvPr>
            <p:ph sz="quarter" idx="10"/>
          </p:nvPr>
        </p:nvSpPr>
        <p:spPr bwMode="auto">
          <a:xfrm>
            <a:off x="441378" y="4902256"/>
            <a:ext cx="8161446" cy="143269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</a:pPr>
            <a:r>
              <a:rPr lang="nb-NO" sz="1800" dirty="0" smtClean="0"/>
              <a:t>	</a:t>
            </a:r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Fiskeridirektoratet skal fremme lønnsom og verdiskapende næringsaktivitet gjennom bærekraftig og brukerrettet forvaltning av marine ressurser og marint miljø.</a:t>
            </a:r>
          </a:p>
          <a:p>
            <a:pPr eaLnBrk="1" hangingPunct="1"/>
            <a:endParaRPr lang="nb-NO" sz="1800" dirty="0" smtClean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8977"/>
            <a:ext cx="9144000" cy="218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7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5430" y="753824"/>
            <a:ext cx="5511674" cy="777520"/>
          </a:xfrm>
        </p:spPr>
        <p:txBody>
          <a:bodyPr/>
          <a:lstStyle/>
          <a:p>
            <a:r>
              <a:rPr lang="nb-NO" sz="2800" dirty="0" smtClean="0">
                <a:solidFill>
                  <a:srgbClr val="FF0000"/>
                </a:solidFill>
              </a:rPr>
              <a:t>Slik løser vi oppdraget</a:t>
            </a:r>
            <a:endParaRPr lang="nb-NO" sz="2800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854070" y="2005074"/>
            <a:ext cx="7595867" cy="3949337"/>
          </a:xfrm>
        </p:spPr>
        <p:txBody>
          <a:bodyPr/>
          <a:lstStyle/>
          <a:p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Henter, bruker og formidler kunnskap og data</a:t>
            </a:r>
          </a:p>
          <a:p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Utvikler regelverk og forvaltningsverktøy</a:t>
            </a:r>
          </a:p>
          <a:p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Iverksetter reguleringer og veileder om rettigheter og plikter</a:t>
            </a:r>
          </a:p>
          <a:p>
            <a:r>
              <a:rPr lang="nb-NO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Behandler saker og utfører tilsyn og kontroll</a:t>
            </a:r>
          </a:p>
          <a:p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Deltar og gir råd og innspill i prosesser og debatter</a:t>
            </a:r>
          </a:p>
          <a:p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Følger samfunnsutviklingen og ser nye muligheter</a:t>
            </a:r>
          </a:p>
          <a:p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Evaluerer og forbedrer</a:t>
            </a:r>
          </a:p>
          <a:p>
            <a:endParaRPr lang="nb-NO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255101" y="5733803"/>
          <a:ext cx="8793804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crobat Document" r:id="rId3" imgW="5915880" imgH="705600" progId="AcroExch.Document.11">
                  <p:embed/>
                </p:oleObj>
              </mc:Choice>
              <mc:Fallback>
                <p:oleObj name="Acrobat Document" r:id="rId3" imgW="5915880" imgH="70560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01" y="5733803"/>
                        <a:ext cx="8793804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33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>
            <a:spLocks noGrp="1"/>
          </p:cNvSpPr>
          <p:nvPr>
            <p:ph type="ctrTitle"/>
          </p:nvPr>
        </p:nvSpPr>
        <p:spPr>
          <a:xfrm>
            <a:off x="593387" y="709231"/>
            <a:ext cx="5534363" cy="1060315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nb-NO" sz="2800" dirty="0" smtClean="0">
                <a:latin typeface="+mn-lt"/>
                <a:cs typeface="Arial" pitchFamily="34" charset="0"/>
              </a:rPr>
              <a:t>Utvikling i antall fartøy </a:t>
            </a:r>
            <a:r>
              <a:rPr lang="nb-NO" sz="2400" dirty="0" smtClean="0">
                <a:latin typeface="+mn-lt"/>
                <a:cs typeface="Arial" pitchFamily="34" charset="0"/>
              </a:rPr>
              <a:t/>
            </a:r>
            <a:br>
              <a:rPr lang="nb-NO" sz="2400" dirty="0" smtClean="0">
                <a:latin typeface="+mn-lt"/>
                <a:cs typeface="Arial" pitchFamily="34" charset="0"/>
              </a:rPr>
            </a:br>
            <a:r>
              <a:rPr lang="nb-NO" sz="2000" dirty="0" smtClean="0">
                <a:latin typeface="+mn-lt"/>
                <a:cs typeface="Arial" pitchFamily="34" charset="0"/>
              </a:rPr>
              <a:t>1990 – </a:t>
            </a:r>
            <a:r>
              <a:rPr lang="nb-NO" sz="2000" dirty="0" smtClean="0"/>
              <a:t>2015</a:t>
            </a:r>
            <a:r>
              <a:rPr lang="nb-NO" sz="2000" baseline="30000" dirty="0" smtClean="0"/>
              <a:t>*</a:t>
            </a:r>
            <a:r>
              <a:rPr lang="nb-NO" sz="2000" dirty="0" smtClean="0">
                <a:latin typeface="+mn-lt"/>
                <a:cs typeface="Arial" pitchFamily="34" charset="0"/>
              </a:rPr>
              <a:t> </a:t>
            </a:r>
            <a:endParaRPr lang="nb-NO" sz="2000" dirty="0">
              <a:latin typeface="+mn-lt"/>
              <a:cs typeface="Arial" pitchFamily="34" charset="0"/>
            </a:endParaRPr>
          </a:p>
        </p:txBody>
      </p:sp>
      <p:graphicFrame>
        <p:nvGraphicFramePr>
          <p:cNvPr id="5" name="Chart 5"/>
          <p:cNvGraphicFramePr>
            <a:graphicFrameLocks/>
          </p:cNvGraphicFramePr>
          <p:nvPr>
            <p:extLst/>
          </p:nvPr>
        </p:nvGraphicFramePr>
        <p:xfrm>
          <a:off x="494523" y="2298502"/>
          <a:ext cx="8649477" cy="4346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Sylinder 5"/>
          <p:cNvSpPr txBox="1"/>
          <p:nvPr/>
        </p:nvSpPr>
        <p:spPr>
          <a:xfrm>
            <a:off x="7800393" y="6429444"/>
            <a:ext cx="12503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 smtClean="0">
                <a:latin typeface="+mj-lt"/>
              </a:rPr>
              <a:t>* Foreløpige tall</a:t>
            </a:r>
            <a:endParaRPr lang="nb-NO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693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86383" y="709612"/>
            <a:ext cx="5460392" cy="966787"/>
          </a:xfrm>
        </p:spPr>
        <p:txBody>
          <a:bodyPr/>
          <a:lstStyle/>
          <a:p>
            <a:pPr algn="l" eaLnBrk="1" hangingPunct="1">
              <a:defRPr/>
            </a:pPr>
            <a:r>
              <a:rPr lang="nb-NO" sz="2800" dirty="0" smtClean="0">
                <a:latin typeface="+mj-lt"/>
              </a:rPr>
              <a:t>Den norske fiskeflåten </a:t>
            </a:r>
            <a:r>
              <a:rPr lang="nb-NO" sz="2000" dirty="0" smtClean="0">
                <a:latin typeface="+mj-lt"/>
              </a:rPr>
              <a:t>2015</a:t>
            </a:r>
            <a:r>
              <a:rPr lang="nb-NO" sz="2000" baseline="30000" dirty="0" smtClean="0">
                <a:latin typeface="+mj-lt"/>
              </a:rPr>
              <a:t>*</a:t>
            </a:r>
            <a:br>
              <a:rPr lang="nb-NO" sz="2000" baseline="30000" dirty="0" smtClean="0">
                <a:latin typeface="+mj-lt"/>
              </a:rPr>
            </a:br>
            <a:r>
              <a:rPr lang="nb-NO" sz="2000" dirty="0" smtClean="0">
                <a:latin typeface="+mj-lt"/>
              </a:rPr>
              <a:t>Antall fartøy</a:t>
            </a:r>
            <a:endParaRPr lang="nb-NO" sz="2000" dirty="0">
              <a:latin typeface="+mj-lt"/>
            </a:endParaRPr>
          </a:p>
        </p:txBody>
      </p:sp>
      <p:sp>
        <p:nvSpPr>
          <p:cNvPr id="48" name="Line 4"/>
          <p:cNvSpPr>
            <a:spLocks noChangeShapeType="1"/>
          </p:cNvSpPr>
          <p:nvPr/>
        </p:nvSpPr>
        <p:spPr bwMode="auto">
          <a:xfrm>
            <a:off x="8839200" y="1676400"/>
            <a:ext cx="0" cy="581025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>
            <a:off x="5791200" y="1676400"/>
            <a:ext cx="3048000" cy="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50" name="Line 8"/>
          <p:cNvSpPr>
            <a:spLocks noChangeShapeType="1"/>
          </p:cNvSpPr>
          <p:nvPr/>
        </p:nvSpPr>
        <p:spPr bwMode="auto">
          <a:xfrm>
            <a:off x="8839200" y="2257425"/>
            <a:ext cx="0" cy="579438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51" name="Line 10"/>
          <p:cNvSpPr>
            <a:spLocks noChangeShapeType="1"/>
          </p:cNvSpPr>
          <p:nvPr/>
        </p:nvSpPr>
        <p:spPr bwMode="auto">
          <a:xfrm>
            <a:off x="8839200" y="2836863"/>
            <a:ext cx="0" cy="581025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52" name="Line 12"/>
          <p:cNvSpPr>
            <a:spLocks noChangeShapeType="1"/>
          </p:cNvSpPr>
          <p:nvPr/>
        </p:nvSpPr>
        <p:spPr bwMode="auto">
          <a:xfrm>
            <a:off x="8839200" y="3417888"/>
            <a:ext cx="0" cy="581025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53" name="Line 14"/>
          <p:cNvSpPr>
            <a:spLocks noChangeShapeType="1"/>
          </p:cNvSpPr>
          <p:nvPr/>
        </p:nvSpPr>
        <p:spPr bwMode="auto">
          <a:xfrm>
            <a:off x="8839200" y="3998913"/>
            <a:ext cx="0" cy="581025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54" name="Line 16"/>
          <p:cNvSpPr>
            <a:spLocks noChangeShapeType="1"/>
          </p:cNvSpPr>
          <p:nvPr/>
        </p:nvSpPr>
        <p:spPr bwMode="auto">
          <a:xfrm>
            <a:off x="8839200" y="4579938"/>
            <a:ext cx="0" cy="579437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55" name="Line 18"/>
          <p:cNvSpPr>
            <a:spLocks noChangeShapeType="1"/>
          </p:cNvSpPr>
          <p:nvPr/>
        </p:nvSpPr>
        <p:spPr bwMode="auto">
          <a:xfrm>
            <a:off x="8839200" y="5159375"/>
            <a:ext cx="0" cy="820738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56" name="Line 19"/>
          <p:cNvSpPr>
            <a:spLocks noChangeShapeType="1"/>
          </p:cNvSpPr>
          <p:nvPr/>
        </p:nvSpPr>
        <p:spPr bwMode="auto">
          <a:xfrm>
            <a:off x="2636838" y="5843588"/>
            <a:ext cx="3048000" cy="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66" name="Line 41"/>
          <p:cNvSpPr>
            <a:spLocks noChangeShapeType="1"/>
          </p:cNvSpPr>
          <p:nvPr/>
        </p:nvSpPr>
        <p:spPr bwMode="auto">
          <a:xfrm>
            <a:off x="274638" y="1997075"/>
            <a:ext cx="2692400" cy="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67" name="Line 43"/>
          <p:cNvSpPr>
            <a:spLocks noChangeShapeType="1"/>
          </p:cNvSpPr>
          <p:nvPr/>
        </p:nvSpPr>
        <p:spPr bwMode="auto">
          <a:xfrm>
            <a:off x="8351838" y="1997075"/>
            <a:ext cx="0" cy="50800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68" name="Line 44"/>
          <p:cNvSpPr>
            <a:spLocks noChangeShapeType="1"/>
          </p:cNvSpPr>
          <p:nvPr/>
        </p:nvSpPr>
        <p:spPr bwMode="auto">
          <a:xfrm>
            <a:off x="274638" y="1997075"/>
            <a:ext cx="0" cy="50800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69" name="Line 45"/>
          <p:cNvSpPr>
            <a:spLocks noChangeShapeType="1"/>
          </p:cNvSpPr>
          <p:nvPr/>
        </p:nvSpPr>
        <p:spPr bwMode="auto">
          <a:xfrm>
            <a:off x="274638" y="2505075"/>
            <a:ext cx="0" cy="50800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70" name="Line 46"/>
          <p:cNvSpPr>
            <a:spLocks noChangeShapeType="1"/>
          </p:cNvSpPr>
          <p:nvPr/>
        </p:nvSpPr>
        <p:spPr bwMode="auto">
          <a:xfrm>
            <a:off x="5734050" y="1997075"/>
            <a:ext cx="2617788" cy="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72" name="Line 48"/>
          <p:cNvSpPr>
            <a:spLocks noChangeShapeType="1"/>
          </p:cNvSpPr>
          <p:nvPr/>
        </p:nvSpPr>
        <p:spPr bwMode="auto">
          <a:xfrm>
            <a:off x="274638" y="3013075"/>
            <a:ext cx="0" cy="50800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73" name="Line 49"/>
          <p:cNvSpPr>
            <a:spLocks noChangeShapeType="1"/>
          </p:cNvSpPr>
          <p:nvPr/>
        </p:nvSpPr>
        <p:spPr bwMode="auto">
          <a:xfrm>
            <a:off x="8351838" y="3013075"/>
            <a:ext cx="0" cy="50800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74" name="Line 50"/>
          <p:cNvSpPr>
            <a:spLocks noChangeShapeType="1"/>
          </p:cNvSpPr>
          <p:nvPr/>
        </p:nvSpPr>
        <p:spPr bwMode="auto">
          <a:xfrm>
            <a:off x="274638" y="3521075"/>
            <a:ext cx="0" cy="515938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75" name="Line 51"/>
          <p:cNvSpPr>
            <a:spLocks noChangeShapeType="1"/>
          </p:cNvSpPr>
          <p:nvPr/>
        </p:nvSpPr>
        <p:spPr bwMode="auto">
          <a:xfrm>
            <a:off x="8351838" y="3521075"/>
            <a:ext cx="0" cy="515938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76" name="Line 52"/>
          <p:cNvSpPr>
            <a:spLocks noChangeShapeType="1"/>
          </p:cNvSpPr>
          <p:nvPr/>
        </p:nvSpPr>
        <p:spPr bwMode="auto">
          <a:xfrm>
            <a:off x="274638" y="4037013"/>
            <a:ext cx="0" cy="50800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77" name="Line 53"/>
          <p:cNvSpPr>
            <a:spLocks noChangeShapeType="1"/>
          </p:cNvSpPr>
          <p:nvPr/>
        </p:nvSpPr>
        <p:spPr bwMode="auto">
          <a:xfrm>
            <a:off x="8351838" y="4037013"/>
            <a:ext cx="0" cy="50800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78" name="Line 54"/>
          <p:cNvSpPr>
            <a:spLocks noChangeShapeType="1"/>
          </p:cNvSpPr>
          <p:nvPr/>
        </p:nvSpPr>
        <p:spPr bwMode="auto">
          <a:xfrm>
            <a:off x="274638" y="4545013"/>
            <a:ext cx="0" cy="50800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79" name="Line 55"/>
          <p:cNvSpPr>
            <a:spLocks noChangeShapeType="1"/>
          </p:cNvSpPr>
          <p:nvPr/>
        </p:nvSpPr>
        <p:spPr bwMode="auto">
          <a:xfrm>
            <a:off x="8351838" y="4545013"/>
            <a:ext cx="0" cy="50800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80" name="Line 56"/>
          <p:cNvSpPr>
            <a:spLocks noChangeShapeType="1"/>
          </p:cNvSpPr>
          <p:nvPr/>
        </p:nvSpPr>
        <p:spPr bwMode="auto">
          <a:xfrm>
            <a:off x="274638" y="5053013"/>
            <a:ext cx="0" cy="50800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81" name="Line 57"/>
          <p:cNvSpPr>
            <a:spLocks noChangeShapeType="1"/>
          </p:cNvSpPr>
          <p:nvPr/>
        </p:nvSpPr>
        <p:spPr bwMode="auto">
          <a:xfrm>
            <a:off x="8351838" y="5053013"/>
            <a:ext cx="0" cy="50800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82" name="Line 58"/>
          <p:cNvSpPr>
            <a:spLocks noChangeShapeType="1"/>
          </p:cNvSpPr>
          <p:nvPr/>
        </p:nvSpPr>
        <p:spPr bwMode="auto">
          <a:xfrm>
            <a:off x="2967038" y="5561013"/>
            <a:ext cx="2767012" cy="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83" name="Line 59"/>
          <p:cNvSpPr>
            <a:spLocks noChangeShapeType="1"/>
          </p:cNvSpPr>
          <p:nvPr/>
        </p:nvSpPr>
        <p:spPr bwMode="auto">
          <a:xfrm>
            <a:off x="5734050" y="5561013"/>
            <a:ext cx="2617788" cy="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86" name="Rectangle 24"/>
          <p:cNvSpPr>
            <a:spLocks noChangeArrowheads="1"/>
          </p:cNvSpPr>
          <p:nvPr/>
        </p:nvSpPr>
        <p:spPr bwMode="auto">
          <a:xfrm>
            <a:off x="2841625" y="4054475"/>
            <a:ext cx="27670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Aft>
                <a:spcPct val="40000"/>
              </a:spcAft>
              <a:buSzPct val="85000"/>
              <a:defRPr/>
            </a:pPr>
            <a:r>
              <a:rPr lang="nb-NO" sz="1400" dirty="0">
                <a:latin typeface="+mj-lt"/>
              </a:rPr>
              <a:t>       </a:t>
            </a:r>
          </a:p>
        </p:txBody>
      </p:sp>
      <p:sp>
        <p:nvSpPr>
          <p:cNvPr id="87" name="Rectangle 25"/>
          <p:cNvSpPr>
            <a:spLocks noChangeArrowheads="1"/>
          </p:cNvSpPr>
          <p:nvPr/>
        </p:nvSpPr>
        <p:spPr bwMode="auto">
          <a:xfrm>
            <a:off x="503238" y="4029075"/>
            <a:ext cx="2971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ct val="40000"/>
              </a:spcAft>
              <a:buSzPct val="85000"/>
              <a:defRPr/>
            </a:pPr>
            <a:r>
              <a:rPr lang="nb-NO" sz="1400" i="1" dirty="0">
                <a:latin typeface="+mj-lt"/>
              </a:rPr>
              <a:t>                  </a:t>
            </a:r>
          </a:p>
        </p:txBody>
      </p:sp>
      <p:sp>
        <p:nvSpPr>
          <p:cNvPr id="91" name="Rectangle 31"/>
          <p:cNvSpPr>
            <a:spLocks noChangeArrowheads="1"/>
          </p:cNvSpPr>
          <p:nvPr/>
        </p:nvSpPr>
        <p:spPr bwMode="auto">
          <a:xfrm>
            <a:off x="503238" y="2808288"/>
            <a:ext cx="3352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ct val="40000"/>
              </a:spcAft>
              <a:buSzPct val="85000"/>
              <a:defRPr/>
            </a:pPr>
            <a:r>
              <a:rPr lang="nb-NO" sz="1400" i="1" dirty="0">
                <a:latin typeface="+mj-lt"/>
              </a:rPr>
              <a:t>                   </a:t>
            </a:r>
          </a:p>
        </p:txBody>
      </p:sp>
      <p:sp>
        <p:nvSpPr>
          <p:cNvPr id="36" name="TekstSylinder 1"/>
          <p:cNvSpPr txBox="1"/>
          <p:nvPr/>
        </p:nvSpPr>
        <p:spPr>
          <a:xfrm>
            <a:off x="5903144" y="5305700"/>
            <a:ext cx="2130377" cy="3501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dirty="0" smtClean="0"/>
              <a:t>Totalt </a:t>
            </a:r>
            <a:r>
              <a:rPr lang="nb-NO" sz="1400" b="1" dirty="0" smtClean="0"/>
              <a:t>5 891</a:t>
            </a:r>
            <a:r>
              <a:rPr lang="nb-NO" sz="1400" dirty="0" smtClean="0"/>
              <a:t> fartøy</a:t>
            </a:r>
            <a:endParaRPr lang="nb-NO" sz="1400" dirty="0"/>
          </a:p>
        </p:txBody>
      </p:sp>
      <p:graphicFrame>
        <p:nvGraphicFramePr>
          <p:cNvPr id="34" name="Diagram 33"/>
          <p:cNvGraphicFramePr>
            <a:graphicFrameLocks/>
          </p:cNvGraphicFramePr>
          <p:nvPr>
            <p:extLst/>
          </p:nvPr>
        </p:nvGraphicFramePr>
        <p:xfrm>
          <a:off x="274637" y="1922105"/>
          <a:ext cx="8645427" cy="4404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7800393" y="6429444"/>
            <a:ext cx="12503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 smtClean="0">
                <a:latin typeface="+mj-lt"/>
              </a:rPr>
              <a:t>* Foreløpige tall</a:t>
            </a:r>
            <a:endParaRPr lang="nb-NO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228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3238" y="709612"/>
            <a:ext cx="5443537" cy="966787"/>
          </a:xfrm>
        </p:spPr>
        <p:txBody>
          <a:bodyPr/>
          <a:lstStyle/>
          <a:p>
            <a:pPr algn="l" eaLnBrk="1" hangingPunct="1">
              <a:defRPr/>
            </a:pPr>
            <a:r>
              <a:rPr lang="nb-NO" sz="2800" dirty="0" smtClean="0">
                <a:latin typeface="+mj-lt"/>
              </a:rPr>
              <a:t>Den norske fiskeflåten </a:t>
            </a:r>
            <a:r>
              <a:rPr lang="nb-NO" sz="2000" dirty="0" smtClean="0"/>
              <a:t>2015</a:t>
            </a:r>
            <a:r>
              <a:rPr lang="nb-NO" sz="2000" baseline="30000" dirty="0" smtClean="0"/>
              <a:t>* </a:t>
            </a:r>
            <a:r>
              <a:rPr lang="nb-NO" sz="2000" dirty="0" smtClean="0">
                <a:latin typeface="+mj-lt"/>
              </a:rPr>
              <a:t>Andel av fangstverdi</a:t>
            </a:r>
            <a:endParaRPr lang="nb-NO" sz="2000" dirty="0">
              <a:latin typeface="+mj-lt"/>
            </a:endParaRPr>
          </a:p>
        </p:txBody>
      </p:sp>
      <p:sp>
        <p:nvSpPr>
          <p:cNvPr id="48" name="Line 4"/>
          <p:cNvSpPr>
            <a:spLocks noChangeShapeType="1"/>
          </p:cNvSpPr>
          <p:nvPr/>
        </p:nvSpPr>
        <p:spPr bwMode="auto">
          <a:xfrm>
            <a:off x="8839200" y="1676400"/>
            <a:ext cx="0" cy="581025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50" name="Line 8"/>
          <p:cNvSpPr>
            <a:spLocks noChangeShapeType="1"/>
          </p:cNvSpPr>
          <p:nvPr/>
        </p:nvSpPr>
        <p:spPr bwMode="auto">
          <a:xfrm>
            <a:off x="8839200" y="2257425"/>
            <a:ext cx="0" cy="579438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51" name="Line 10"/>
          <p:cNvSpPr>
            <a:spLocks noChangeShapeType="1"/>
          </p:cNvSpPr>
          <p:nvPr/>
        </p:nvSpPr>
        <p:spPr bwMode="auto">
          <a:xfrm>
            <a:off x="8839200" y="2836863"/>
            <a:ext cx="0" cy="581025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52" name="Line 12"/>
          <p:cNvSpPr>
            <a:spLocks noChangeShapeType="1"/>
          </p:cNvSpPr>
          <p:nvPr/>
        </p:nvSpPr>
        <p:spPr bwMode="auto">
          <a:xfrm>
            <a:off x="8839200" y="3417888"/>
            <a:ext cx="0" cy="581025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53" name="Line 14"/>
          <p:cNvSpPr>
            <a:spLocks noChangeShapeType="1"/>
          </p:cNvSpPr>
          <p:nvPr/>
        </p:nvSpPr>
        <p:spPr bwMode="auto">
          <a:xfrm>
            <a:off x="8839200" y="3998913"/>
            <a:ext cx="0" cy="581025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54" name="Line 16"/>
          <p:cNvSpPr>
            <a:spLocks noChangeShapeType="1"/>
          </p:cNvSpPr>
          <p:nvPr/>
        </p:nvSpPr>
        <p:spPr bwMode="auto">
          <a:xfrm>
            <a:off x="8839200" y="4579938"/>
            <a:ext cx="0" cy="579437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55" name="Line 18"/>
          <p:cNvSpPr>
            <a:spLocks noChangeShapeType="1"/>
          </p:cNvSpPr>
          <p:nvPr/>
        </p:nvSpPr>
        <p:spPr bwMode="auto">
          <a:xfrm>
            <a:off x="8839200" y="5159375"/>
            <a:ext cx="0" cy="820738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56" name="Line 19"/>
          <p:cNvSpPr>
            <a:spLocks noChangeShapeType="1"/>
          </p:cNvSpPr>
          <p:nvPr/>
        </p:nvSpPr>
        <p:spPr bwMode="auto">
          <a:xfrm>
            <a:off x="2636838" y="5843588"/>
            <a:ext cx="3048000" cy="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65" name="Rectangle 40"/>
          <p:cNvSpPr>
            <a:spLocks noChangeArrowheads="1"/>
          </p:cNvSpPr>
          <p:nvPr/>
        </p:nvSpPr>
        <p:spPr bwMode="auto">
          <a:xfrm>
            <a:off x="1341438" y="1997074"/>
            <a:ext cx="6654698" cy="3362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ct val="40000"/>
              </a:spcAft>
              <a:buSzPct val="85000"/>
              <a:defRPr/>
            </a:pPr>
            <a:endParaRPr lang="nb-NO" sz="1400" dirty="0">
              <a:latin typeface="+mj-lt"/>
            </a:endParaRPr>
          </a:p>
        </p:txBody>
      </p:sp>
      <p:sp>
        <p:nvSpPr>
          <p:cNvPr id="66" name="Line 41"/>
          <p:cNvSpPr>
            <a:spLocks noChangeShapeType="1"/>
          </p:cNvSpPr>
          <p:nvPr/>
        </p:nvSpPr>
        <p:spPr bwMode="auto">
          <a:xfrm>
            <a:off x="274638" y="1997075"/>
            <a:ext cx="2692400" cy="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67" name="Line 43"/>
          <p:cNvSpPr>
            <a:spLocks noChangeShapeType="1"/>
          </p:cNvSpPr>
          <p:nvPr/>
        </p:nvSpPr>
        <p:spPr bwMode="auto">
          <a:xfrm>
            <a:off x="8351838" y="1997075"/>
            <a:ext cx="0" cy="50800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68" name="Line 44"/>
          <p:cNvSpPr>
            <a:spLocks noChangeShapeType="1"/>
          </p:cNvSpPr>
          <p:nvPr/>
        </p:nvSpPr>
        <p:spPr bwMode="auto">
          <a:xfrm>
            <a:off x="274638" y="1997075"/>
            <a:ext cx="0" cy="50800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69" name="Line 45"/>
          <p:cNvSpPr>
            <a:spLocks noChangeShapeType="1"/>
          </p:cNvSpPr>
          <p:nvPr/>
        </p:nvSpPr>
        <p:spPr bwMode="auto">
          <a:xfrm>
            <a:off x="274638" y="2505075"/>
            <a:ext cx="0" cy="50800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70" name="Line 46"/>
          <p:cNvSpPr>
            <a:spLocks noChangeShapeType="1"/>
          </p:cNvSpPr>
          <p:nvPr/>
        </p:nvSpPr>
        <p:spPr bwMode="auto">
          <a:xfrm>
            <a:off x="5734050" y="1997075"/>
            <a:ext cx="2617788" cy="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71" name="Line 47"/>
          <p:cNvSpPr>
            <a:spLocks noChangeShapeType="1"/>
          </p:cNvSpPr>
          <p:nvPr/>
        </p:nvSpPr>
        <p:spPr bwMode="auto">
          <a:xfrm>
            <a:off x="8351838" y="2505075"/>
            <a:ext cx="0" cy="50800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72" name="Line 48"/>
          <p:cNvSpPr>
            <a:spLocks noChangeShapeType="1"/>
          </p:cNvSpPr>
          <p:nvPr/>
        </p:nvSpPr>
        <p:spPr bwMode="auto">
          <a:xfrm>
            <a:off x="274638" y="3013075"/>
            <a:ext cx="0" cy="50800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73" name="Line 49"/>
          <p:cNvSpPr>
            <a:spLocks noChangeShapeType="1"/>
          </p:cNvSpPr>
          <p:nvPr/>
        </p:nvSpPr>
        <p:spPr bwMode="auto">
          <a:xfrm>
            <a:off x="8351838" y="3013075"/>
            <a:ext cx="0" cy="50800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74" name="Line 50"/>
          <p:cNvSpPr>
            <a:spLocks noChangeShapeType="1"/>
          </p:cNvSpPr>
          <p:nvPr/>
        </p:nvSpPr>
        <p:spPr bwMode="auto">
          <a:xfrm>
            <a:off x="274638" y="3521075"/>
            <a:ext cx="0" cy="515938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75" name="Line 51"/>
          <p:cNvSpPr>
            <a:spLocks noChangeShapeType="1"/>
          </p:cNvSpPr>
          <p:nvPr/>
        </p:nvSpPr>
        <p:spPr bwMode="auto">
          <a:xfrm>
            <a:off x="8351838" y="3521075"/>
            <a:ext cx="0" cy="515938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76" name="Line 52"/>
          <p:cNvSpPr>
            <a:spLocks noChangeShapeType="1"/>
          </p:cNvSpPr>
          <p:nvPr/>
        </p:nvSpPr>
        <p:spPr bwMode="auto">
          <a:xfrm>
            <a:off x="274638" y="4037013"/>
            <a:ext cx="0" cy="50800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77" name="Line 53"/>
          <p:cNvSpPr>
            <a:spLocks noChangeShapeType="1"/>
          </p:cNvSpPr>
          <p:nvPr/>
        </p:nvSpPr>
        <p:spPr bwMode="auto">
          <a:xfrm>
            <a:off x="8351838" y="4037013"/>
            <a:ext cx="0" cy="50800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78" name="Line 54"/>
          <p:cNvSpPr>
            <a:spLocks noChangeShapeType="1"/>
          </p:cNvSpPr>
          <p:nvPr/>
        </p:nvSpPr>
        <p:spPr bwMode="auto">
          <a:xfrm>
            <a:off x="274638" y="4545013"/>
            <a:ext cx="0" cy="50800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79" name="Line 55"/>
          <p:cNvSpPr>
            <a:spLocks noChangeShapeType="1"/>
          </p:cNvSpPr>
          <p:nvPr/>
        </p:nvSpPr>
        <p:spPr bwMode="auto">
          <a:xfrm>
            <a:off x="8351838" y="4545013"/>
            <a:ext cx="0" cy="50800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80" name="Line 56"/>
          <p:cNvSpPr>
            <a:spLocks noChangeShapeType="1"/>
          </p:cNvSpPr>
          <p:nvPr/>
        </p:nvSpPr>
        <p:spPr bwMode="auto">
          <a:xfrm>
            <a:off x="274638" y="5053013"/>
            <a:ext cx="0" cy="50800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81" name="Line 57"/>
          <p:cNvSpPr>
            <a:spLocks noChangeShapeType="1"/>
          </p:cNvSpPr>
          <p:nvPr/>
        </p:nvSpPr>
        <p:spPr bwMode="auto">
          <a:xfrm>
            <a:off x="8351838" y="5053013"/>
            <a:ext cx="0" cy="50800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82" name="Line 58"/>
          <p:cNvSpPr>
            <a:spLocks noChangeShapeType="1"/>
          </p:cNvSpPr>
          <p:nvPr/>
        </p:nvSpPr>
        <p:spPr bwMode="auto">
          <a:xfrm>
            <a:off x="2967038" y="5561013"/>
            <a:ext cx="2767012" cy="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83" name="Line 59"/>
          <p:cNvSpPr>
            <a:spLocks noChangeShapeType="1"/>
          </p:cNvSpPr>
          <p:nvPr/>
        </p:nvSpPr>
        <p:spPr bwMode="auto">
          <a:xfrm>
            <a:off x="5734050" y="5561013"/>
            <a:ext cx="2617788" cy="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+mj-lt"/>
            </a:endParaRPr>
          </a:p>
        </p:txBody>
      </p:sp>
      <p:sp>
        <p:nvSpPr>
          <p:cNvPr id="86" name="Rectangle 24"/>
          <p:cNvSpPr>
            <a:spLocks noChangeArrowheads="1"/>
          </p:cNvSpPr>
          <p:nvPr/>
        </p:nvSpPr>
        <p:spPr bwMode="auto">
          <a:xfrm>
            <a:off x="2841625" y="4054475"/>
            <a:ext cx="27670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Aft>
                <a:spcPct val="40000"/>
              </a:spcAft>
              <a:buSzPct val="85000"/>
              <a:defRPr/>
            </a:pPr>
            <a:r>
              <a:rPr lang="nb-NO" sz="1400" dirty="0">
                <a:latin typeface="+mj-lt"/>
              </a:rPr>
              <a:t>       </a:t>
            </a:r>
          </a:p>
        </p:txBody>
      </p:sp>
      <p:sp>
        <p:nvSpPr>
          <p:cNvPr id="87" name="Rectangle 25"/>
          <p:cNvSpPr>
            <a:spLocks noChangeArrowheads="1"/>
          </p:cNvSpPr>
          <p:nvPr/>
        </p:nvSpPr>
        <p:spPr bwMode="auto">
          <a:xfrm>
            <a:off x="503238" y="4029075"/>
            <a:ext cx="2971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ct val="40000"/>
              </a:spcAft>
              <a:buSzPct val="85000"/>
              <a:defRPr/>
            </a:pPr>
            <a:r>
              <a:rPr lang="nb-NO" sz="1400" i="1" dirty="0">
                <a:latin typeface="+mj-lt"/>
              </a:rPr>
              <a:t>                  </a:t>
            </a:r>
          </a:p>
        </p:txBody>
      </p:sp>
      <p:sp>
        <p:nvSpPr>
          <p:cNvPr id="91" name="Rectangle 31"/>
          <p:cNvSpPr>
            <a:spLocks noChangeArrowheads="1"/>
          </p:cNvSpPr>
          <p:nvPr/>
        </p:nvSpPr>
        <p:spPr bwMode="auto">
          <a:xfrm>
            <a:off x="503238" y="2808288"/>
            <a:ext cx="3352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ct val="40000"/>
              </a:spcAft>
              <a:buSzPct val="85000"/>
              <a:defRPr/>
            </a:pPr>
            <a:r>
              <a:rPr lang="nb-NO" sz="1400" i="1" dirty="0">
                <a:latin typeface="+mj-lt"/>
              </a:rPr>
              <a:t>                   </a:t>
            </a:r>
          </a:p>
        </p:txBody>
      </p:sp>
      <p:graphicFrame>
        <p:nvGraphicFramePr>
          <p:cNvPr id="37" name="Diagram 36"/>
          <p:cNvGraphicFramePr/>
          <p:nvPr/>
        </p:nvGraphicFramePr>
        <p:xfrm>
          <a:off x="642025" y="1875817"/>
          <a:ext cx="7879404" cy="4262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5" name="Diagram 34"/>
          <p:cNvGraphicFramePr>
            <a:graphicFrameLocks/>
          </p:cNvGraphicFramePr>
          <p:nvPr>
            <p:extLst/>
          </p:nvPr>
        </p:nvGraphicFramePr>
        <p:xfrm>
          <a:off x="274639" y="1904999"/>
          <a:ext cx="8614176" cy="4432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TekstSylinder 37"/>
          <p:cNvSpPr txBox="1"/>
          <p:nvPr/>
        </p:nvSpPr>
        <p:spPr>
          <a:xfrm>
            <a:off x="7800393" y="6429444"/>
            <a:ext cx="12503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 smtClean="0">
                <a:latin typeface="+mj-lt"/>
              </a:rPr>
              <a:t>* Foreløpige tall</a:t>
            </a:r>
            <a:endParaRPr lang="nb-NO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121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skeridirektoratet3">
  <a:themeElements>
    <a:clrScheme name="Fiskeridirektoratet">
      <a:dk1>
        <a:sysClr val="windowText" lastClr="000000"/>
      </a:dk1>
      <a:lt1>
        <a:sysClr val="window" lastClr="FFFFFF"/>
      </a:lt1>
      <a:dk2>
        <a:srgbClr val="0033A0"/>
      </a:dk2>
      <a:lt2>
        <a:srgbClr val="EEECE1"/>
      </a:lt2>
      <a:accent1>
        <a:srgbClr val="0033A0"/>
      </a:accent1>
      <a:accent2>
        <a:srgbClr val="6488CA"/>
      </a:accent2>
      <a:accent3>
        <a:srgbClr val="CCD7ED"/>
      </a:accent3>
      <a:accent4>
        <a:srgbClr val="009CA6"/>
      </a:accent4>
      <a:accent5>
        <a:srgbClr val="66C1CC"/>
      </a:accent5>
      <a:accent6>
        <a:srgbClr val="CCEAEE"/>
      </a:accent6>
      <a:hlink>
        <a:srgbClr val="0000FF"/>
      </a:hlink>
      <a:folHlink>
        <a:srgbClr val="800080"/>
      </a:folHlink>
    </a:clrScheme>
    <a:fontScheme name="Fiskeridirektoratet PowerPoi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mal-powerpoint</Template>
  <TotalTime>2272</TotalTime>
  <Words>851</Words>
  <Application>Microsoft Office PowerPoint</Application>
  <PresentationFormat>Skjermfremvisning (4:3)</PresentationFormat>
  <Paragraphs>373</Paragraphs>
  <Slides>35</Slides>
  <Notes>9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35</vt:i4>
      </vt:variant>
    </vt:vector>
  </HeadingPairs>
  <TitlesOfParts>
    <vt:vector size="42" baseType="lpstr">
      <vt:lpstr>Arial</vt:lpstr>
      <vt:lpstr>Calibri</vt:lpstr>
      <vt:lpstr>Palatino Linotype</vt:lpstr>
      <vt:lpstr>Times New Roman</vt:lpstr>
      <vt:lpstr>Verdana</vt:lpstr>
      <vt:lpstr>fiskeridirektoratet3</vt:lpstr>
      <vt:lpstr>Acrobat Document</vt:lpstr>
      <vt:lpstr>Fiskeriforvaltning</vt:lpstr>
      <vt:lpstr>Temaer</vt:lpstr>
      <vt:lpstr>Region Nord (geografisk)</vt:lpstr>
      <vt:lpstr>Region Nord (organisatorisk)</vt:lpstr>
      <vt:lpstr>Fiskeridirektoratets samfunnsoppdrag</vt:lpstr>
      <vt:lpstr>Slik løser vi oppdraget</vt:lpstr>
      <vt:lpstr>Utvikling i antall fartøy  1990 – 2015* </vt:lpstr>
      <vt:lpstr>Den norske fiskeflåten 2015* Antall fartøy</vt:lpstr>
      <vt:lpstr>Den norske fiskeflåten 2015* Andel av fangstverdi</vt:lpstr>
      <vt:lpstr>Største norske fiskerier  Kvantum 2015*</vt:lpstr>
      <vt:lpstr>Det norske systemet for kvotefordeling</vt:lpstr>
      <vt:lpstr>Kvotefordeling torsk etter «trålstigen»</vt:lpstr>
      <vt:lpstr>Finnmarksmodellen</vt:lpstr>
      <vt:lpstr>Hjemmelslengde u/11 m</vt:lpstr>
      <vt:lpstr>Hjemmelslengde o/11 m</vt:lpstr>
      <vt:lpstr>Åpen gruppe</vt:lpstr>
      <vt:lpstr>Strukturkvoteordningen for kystflåten</vt:lpstr>
      <vt:lpstr>Skisse strukturering</vt:lpstr>
      <vt:lpstr>Skisse avkortning</vt:lpstr>
      <vt:lpstr>Begrensninger</vt:lpstr>
      <vt:lpstr>Begrensninger</vt:lpstr>
      <vt:lpstr>«Skjervøy før og nå» -fiskere blad-B</vt:lpstr>
      <vt:lpstr>«Skjervøy før og nå» -fiskere blad-A</vt:lpstr>
      <vt:lpstr>«Skjervøy før og nå» -fartøy</vt:lpstr>
      <vt:lpstr>«Skjervøy før og nå» -Nybygget «Ragnhild»</vt:lpstr>
      <vt:lpstr>«Skjervøy før og nå» -deltakeradganger</vt:lpstr>
      <vt:lpstr>«Skjervøy før og nå» -strukturkvoter</vt:lpstr>
      <vt:lpstr>«Hvordan bli fisker»</vt:lpstr>
      <vt:lpstr>Rekrutteringskvoter</vt:lpstr>
      <vt:lpstr>Rekrutteringskvoter</vt:lpstr>
      <vt:lpstr>Ungdomsfiske</vt:lpstr>
      <vt:lpstr>Hvorfor er noen miljø mer aktive enn andre</vt:lpstr>
      <vt:lpstr>Maritim klynge</vt:lpstr>
      <vt:lpstr>Vi er å treffe på  www.fiskeridir.no  og i Kystens Hus</vt:lpstr>
      <vt:lpstr>PowerPoint-presentasjon</vt:lpstr>
    </vt:vector>
  </TitlesOfParts>
  <Company>Fiskeridirektoratet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Fagsamling Fartøyforvaltning</dc:title>
  <dc:creator>Erling Johan Johansen</dc:creator>
  <cp:lastModifiedBy>Erling Johan Johansen</cp:lastModifiedBy>
  <cp:revision>143</cp:revision>
  <dcterms:created xsi:type="dcterms:W3CDTF">2016-01-27T08:21:18Z</dcterms:created>
  <dcterms:modified xsi:type="dcterms:W3CDTF">2016-05-12T07:29:17Z</dcterms:modified>
</cp:coreProperties>
</file>